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6" r:id="rId2"/>
    <p:sldId id="404" r:id="rId3"/>
    <p:sldId id="405" r:id="rId4"/>
    <p:sldId id="406" r:id="rId5"/>
    <p:sldId id="304" r:id="rId6"/>
    <p:sldId id="317" r:id="rId7"/>
    <p:sldId id="347" r:id="rId8"/>
    <p:sldId id="352" r:id="rId9"/>
    <p:sldId id="407" r:id="rId10"/>
    <p:sldId id="409" r:id="rId11"/>
    <p:sldId id="408" r:id="rId12"/>
    <p:sldId id="349" r:id="rId13"/>
    <p:sldId id="411" r:id="rId14"/>
    <p:sldId id="410" r:id="rId15"/>
    <p:sldId id="412" r:id="rId16"/>
    <p:sldId id="351" r:id="rId17"/>
    <p:sldId id="348" r:id="rId18"/>
    <p:sldId id="353" r:id="rId19"/>
    <p:sldId id="396" r:id="rId20"/>
    <p:sldId id="354" r:id="rId21"/>
    <p:sldId id="355" r:id="rId22"/>
    <p:sldId id="356" r:id="rId23"/>
    <p:sldId id="357" r:id="rId24"/>
    <p:sldId id="358" r:id="rId25"/>
    <p:sldId id="360" r:id="rId26"/>
    <p:sldId id="413" r:id="rId27"/>
    <p:sldId id="414" r:id="rId28"/>
    <p:sldId id="415" r:id="rId29"/>
    <p:sldId id="416" r:id="rId30"/>
    <p:sldId id="417" r:id="rId31"/>
    <p:sldId id="361" r:id="rId32"/>
    <p:sldId id="418" r:id="rId33"/>
    <p:sldId id="362" r:id="rId34"/>
    <p:sldId id="397" r:id="rId35"/>
    <p:sldId id="419" r:id="rId36"/>
    <p:sldId id="420" r:id="rId37"/>
    <p:sldId id="421" r:id="rId38"/>
    <p:sldId id="364" r:id="rId39"/>
    <p:sldId id="365" r:id="rId40"/>
    <p:sldId id="366" r:id="rId41"/>
    <p:sldId id="400" r:id="rId42"/>
    <p:sldId id="367" r:id="rId43"/>
    <p:sldId id="399" r:id="rId44"/>
    <p:sldId id="370" r:id="rId45"/>
    <p:sldId id="376" r:id="rId46"/>
    <p:sldId id="374" r:id="rId47"/>
    <p:sldId id="371" r:id="rId48"/>
    <p:sldId id="372" r:id="rId49"/>
    <p:sldId id="375" r:id="rId50"/>
    <p:sldId id="377" r:id="rId51"/>
    <p:sldId id="378" r:id="rId52"/>
    <p:sldId id="380" r:id="rId53"/>
    <p:sldId id="379" r:id="rId54"/>
    <p:sldId id="381" r:id="rId55"/>
    <p:sldId id="403" r:id="rId56"/>
    <p:sldId id="395" r:id="rId5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5" autoAdjust="0"/>
    <p:restoredTop sz="74261" autoAdjust="0"/>
  </p:normalViewPr>
  <p:slideViewPr>
    <p:cSldViewPr snapToGrid="0">
      <p:cViewPr varScale="1">
        <p:scale>
          <a:sx n="65" d="100"/>
          <a:sy n="65" d="100"/>
        </p:scale>
        <p:origin x="1771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40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A1168-E648-46B5-BC5D-68B30E6DA73B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C6D0D-E51B-4BE5-990B-CEAC2FCCE1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609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introduction-to-ray-tracing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%C3%A9zier_curv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_Casteljau's_algorithm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De_Casteljau%27s_algorithm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De_Casteljau%27s_algorith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74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这一页中的</a:t>
            </a:r>
            <a:r>
              <a:rPr lang="en-US" altLang="zh-CN" dirty="0" smtClean="0"/>
              <a:t>P</a:t>
            </a:r>
            <a:r>
              <a:rPr lang="zh-CN" altLang="en-US" dirty="0" smtClean="0"/>
              <a:t>是二维的，不是三维的。用</a:t>
            </a:r>
            <a:r>
              <a:rPr lang="en-US" altLang="zh-CN" dirty="0" smtClean="0"/>
              <a:t>Bezier</a:t>
            </a:r>
            <a:r>
              <a:rPr lang="zh-CN" altLang="en-US" dirty="0" smtClean="0"/>
              <a:t>曲线去做造型，就相当于是在一张纸上画出这样一条线，然后把这张纸平个移或者转个圈。</a:t>
            </a:r>
            <a:endParaRPr lang="en-US" altLang="zh-CN" dirty="0" smtClean="0"/>
          </a:p>
          <a:p>
            <a:r>
              <a:rPr lang="zh-CN" altLang="en-US" dirty="0" smtClean="0"/>
              <a:t>所以也会构成两个自变量，一个是</a:t>
            </a:r>
            <a:r>
              <a:rPr lang="en-US" altLang="zh-CN" dirty="0" smtClean="0"/>
              <a:t>t</a:t>
            </a:r>
            <a:r>
              <a:rPr lang="zh-CN" altLang="en-US" dirty="0" smtClean="0"/>
              <a:t>代表的是参数曲线的自变量；另一个</a:t>
            </a:r>
            <a:r>
              <a:rPr lang="en-US" altLang="zh-CN" dirty="0" smtClean="0"/>
              <a:t>\theta</a:t>
            </a:r>
            <a:r>
              <a:rPr lang="zh-CN" altLang="en-US" dirty="0" smtClean="0"/>
              <a:t>便是旋转量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943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另一种就是</a:t>
            </a:r>
            <a:r>
              <a:rPr kumimoji="1" lang="en-US" altLang="zh-CN" dirty="0" smtClean="0"/>
              <a:t>Bezier</a:t>
            </a:r>
            <a:r>
              <a:rPr kumimoji="1" lang="zh-CN" altLang="en-US" dirty="0" smtClean="0"/>
              <a:t>曲面了，直接通过两个自变量把曲面给画出来。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这里的</a:t>
            </a:r>
            <a:r>
              <a:rPr kumimoji="1" lang="en-US" altLang="zh-CN" dirty="0" smtClean="0"/>
              <a:t>P</a:t>
            </a:r>
            <a:r>
              <a:rPr kumimoji="1" lang="zh-CN" altLang="en-US" dirty="0" smtClean="0"/>
              <a:t>则是三维的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276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一些展示</a:t>
            </a:r>
            <a:endParaRPr lang="en-US" altLang="zh-CN" dirty="0" smtClean="0"/>
          </a:p>
          <a:p>
            <a:r>
              <a:rPr lang="en-US" altLang="zh-CN" dirty="0" smtClean="0"/>
              <a:t>Tutorial</a:t>
            </a:r>
            <a:r>
              <a:rPr lang="en-US" altLang="zh-CN" baseline="0" dirty="0" smtClean="0"/>
              <a:t> for this cup: http://www.3dworld-wide.com/spline-modeling-</a:t>
            </a:r>
            <a:r>
              <a:rPr lang="en-US" altLang="zh-CN" baseline="0" dirty="0" err="1" smtClean="0"/>
              <a:t>glass.html</a:t>
            </a:r>
            <a:endParaRPr lang="en-US" altLang="zh-CN" dirty="0" smtClean="0"/>
          </a:p>
          <a:p>
            <a:r>
              <a:rPr lang="en-US" altLang="zh-CN" dirty="0" smtClean="0"/>
              <a:t>About this teapot: http://vis.berkeley.edu/~joshea/projects/bezier/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40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放大到局部，这两张分别是使用不同方法进行渲染而得到的结果。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左边这张：参数曲面渲染</a:t>
            </a:r>
            <a:endParaRPr kumimoji="1" lang="en-US" altLang="zh-CN" dirty="0" smtClean="0"/>
          </a:p>
          <a:p>
            <a:r>
              <a:rPr kumimoji="1" lang="zh-CN" altLang="en-US" dirty="0" smtClean="0"/>
              <a:t>右边这张：把参数曲面采样成网格，进行渲染</a:t>
            </a:r>
            <a:endParaRPr kumimoji="1" lang="en-US" altLang="zh-CN" dirty="0" smtClean="0"/>
          </a:p>
          <a:p>
            <a:r>
              <a:rPr kumimoji="1" lang="zh-CN" altLang="en-US" dirty="0" smtClean="0"/>
              <a:t>理论上来说，采样率越高，右边的结果就会越逼近左边的结果；但是和该网格对象求交的难度也会增加（判断相交面片）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036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987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关于</a:t>
            </a:r>
            <a:r>
              <a:rPr lang="en-US" altLang="zh-CN" dirty="0" err="1" smtClean="0"/>
              <a:t>obj</a:t>
            </a:r>
            <a:r>
              <a:rPr lang="zh-CN" altLang="en-US" dirty="0" smtClean="0"/>
              <a:t>格式：</a:t>
            </a:r>
            <a:endParaRPr lang="en-US" altLang="zh-CN" dirty="0" smtClean="0"/>
          </a:p>
          <a:p>
            <a:r>
              <a:rPr lang="en-US" altLang="zh-CN" dirty="0" smtClean="0"/>
              <a:t>https://en.wikipedia.org/wiki/Wavefront_.</a:t>
            </a:r>
            <a:r>
              <a:rPr lang="en-US" altLang="zh-CN" dirty="0" err="1" smtClean="0"/>
              <a:t>obj_file</a:t>
            </a:r>
            <a:endParaRPr lang="en-US" altLang="zh-CN" dirty="0" smtClean="0"/>
          </a:p>
          <a:p>
            <a:r>
              <a:rPr lang="en-US" altLang="zh-CN" dirty="0" smtClean="0"/>
              <a:t>http://</a:t>
            </a:r>
            <a:r>
              <a:rPr lang="en-US" altLang="zh-CN" dirty="0" err="1" smtClean="0"/>
              <a:t>paulbourke.net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dataformats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obj</a:t>
            </a:r>
            <a:r>
              <a:rPr lang="en-US" altLang="zh-CN" dirty="0" smtClean="0"/>
              <a:t>/</a:t>
            </a:r>
          </a:p>
          <a:p>
            <a:r>
              <a:rPr lang="zh-CN" altLang="en-US" dirty="0" smtClean="0"/>
              <a:t>关于</a:t>
            </a:r>
            <a:r>
              <a:rPr lang="en-US" altLang="zh-CN" dirty="0" smtClean="0"/>
              <a:t>ply</a:t>
            </a:r>
            <a:r>
              <a:rPr lang="zh-CN" altLang="en-US" dirty="0" smtClean="0"/>
              <a:t>格式：</a:t>
            </a:r>
            <a:endParaRPr lang="en-US" altLang="zh-CN" dirty="0" smtClean="0"/>
          </a:p>
          <a:p>
            <a:r>
              <a:rPr lang="en-US" altLang="zh-CN" dirty="0" smtClean="0"/>
              <a:t>http://</a:t>
            </a:r>
            <a:r>
              <a:rPr lang="en-US" altLang="zh-CN" dirty="0" err="1" smtClean="0"/>
              <a:t>paulbourke.net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dataformats</a:t>
            </a:r>
            <a:r>
              <a:rPr lang="en-US" altLang="zh-CN" dirty="0" smtClean="0"/>
              <a:t>/ply/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924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http://meshlab.sourceforge.net/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78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设计控制点推荐使用</a:t>
            </a:r>
            <a:r>
              <a:rPr kumimoji="1" lang="en-US" altLang="zh-CN" dirty="0" err="1" smtClean="0"/>
              <a:t>nurbs</a:t>
            </a:r>
            <a:r>
              <a:rPr kumimoji="1" lang="en-US" altLang="zh-CN" dirty="0" smtClean="0"/>
              <a:t> calculator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744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Path Tracing:</a:t>
            </a:r>
          </a:p>
          <a:p>
            <a:r>
              <a:rPr lang="en-US" altLang="zh-CN" dirty="0" smtClean="0"/>
              <a:t>- https://</a:t>
            </a:r>
            <a:r>
              <a:rPr lang="en-US" altLang="zh-CN" dirty="0" smtClean="0"/>
              <a:t>en.wikipedia.org/wiki/Path_tracing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437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Credit:  </a:t>
            </a:r>
          </a:p>
          <a:p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 smtClean="0">
                <a:hlinkClick r:id="rId3"/>
              </a:rPr>
              <a:t>://www.scratchapixel.com/lessons/3d-basic-rendering/introduction-to-ray-tracing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516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Surface Simplification Using Quadric Error Metrics (Garland &amp;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Heckbert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1997)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Fast and Memory Efficient Polygonal Simplification (Lindstrom &amp; Turk,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1998)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780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算法主函数：给定一条“光线”，求这条光线“携带”的颜色。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变种</a:t>
            </a:r>
            <a:r>
              <a:rPr lang="en-US" altLang="zh-CN" dirty="0" smtClean="0"/>
              <a:t>1: Path Tracing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585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有很多基本的对象需要定义：</a:t>
            </a:r>
            <a:r>
              <a:rPr lang="en-US" altLang="zh-CN" dirty="0" smtClean="0"/>
              <a:t>Ray,</a:t>
            </a:r>
            <a:r>
              <a:rPr lang="en-US" altLang="zh-CN" baseline="0" dirty="0" smtClean="0"/>
              <a:t> Camera, Object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Photon</a:t>
            </a:r>
            <a:r>
              <a:rPr lang="zh-CN" altLang="en-US" baseline="0" dirty="0" smtClean="0"/>
              <a:t>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748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这里介绍的是</a:t>
            </a:r>
            <a:r>
              <a:rPr lang="en-US" altLang="zh-CN" dirty="0" smtClean="0"/>
              <a:t>Perspective/</a:t>
            </a:r>
            <a:r>
              <a:rPr lang="en-US" altLang="zh-CN" dirty="0" err="1" smtClean="0"/>
              <a:t>PinHole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Camera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(\gamma</a:t>
            </a:r>
            <a:r>
              <a:rPr lang="en-US" altLang="zh-CN" baseline="0" dirty="0" smtClean="0"/>
              <a:t> = 0</a:t>
            </a:r>
            <a:r>
              <a:rPr lang="en-US" altLang="zh-CN" dirty="0" smtClean="0"/>
              <a:t>)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54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光线与一般平面</a:t>
            </a:r>
            <a:r>
              <a:rPr lang="en-US" altLang="zh-CN" dirty="0" smtClean="0"/>
              <a:t>/</a:t>
            </a:r>
            <a:r>
              <a:rPr lang="zh-CN" altLang="en-US" dirty="0" smtClean="0"/>
              <a:t>球面的求交胡老师已经在课上讲过，参考 课件</a:t>
            </a:r>
            <a:r>
              <a:rPr lang="en-US" altLang="zh-CN" dirty="0" smtClean="0"/>
              <a:t>-</a:t>
            </a:r>
            <a:r>
              <a:rPr lang="zh-CN" altLang="en-US" dirty="0" smtClean="0"/>
              <a:t>光线跟踪</a:t>
            </a:r>
            <a:endParaRPr lang="en-US" altLang="zh-CN" dirty="0" smtClean="0"/>
          </a:p>
          <a:p>
            <a:r>
              <a:rPr lang="zh-CN" altLang="en-US" dirty="0" smtClean="0"/>
              <a:t>反射、折射公式参考 课件</a:t>
            </a:r>
            <a:r>
              <a:rPr lang="en-US" altLang="zh-CN" dirty="0" smtClean="0"/>
              <a:t>-</a:t>
            </a:r>
            <a:r>
              <a:rPr lang="zh-CN" altLang="en-US" dirty="0" smtClean="0"/>
              <a:t>光线跟踪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878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554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迭进坑的话，允许暴力撒初值，当然时间代价也会更高</a:t>
            </a:r>
            <a:r>
              <a:rPr kumimoji="1" lang="zh-CN" altLang="en-US" dirty="0" smtClean="0">
                <a:sym typeface="Wingdings"/>
              </a:rPr>
              <a:t></a:t>
            </a:r>
            <a:endParaRPr kumimoji="1" lang="en-US" altLang="zh-CN" dirty="0" smtClean="0">
              <a:sym typeface="Wingding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601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Ref:</a:t>
            </a:r>
            <a:r>
              <a:rPr kumimoji="1" lang="en-US" altLang="zh-CN" baseline="0" dirty="0" smtClean="0"/>
              <a:t> </a:t>
            </a:r>
            <a:r>
              <a:rPr kumimoji="1" lang="zh-CN" altLang="en-US" dirty="0" smtClean="0"/>
              <a:t>胡老师课件</a:t>
            </a:r>
            <a:endParaRPr kumimoji="1" lang="en-US" altLang="zh-CN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en.wikipedia.org</a:t>
            </a:r>
            <a:r>
              <a:rPr kumimoji="1" lang="en-US" altLang="zh-CN" dirty="0" smtClean="0"/>
              <a:t>/wiki/</a:t>
            </a:r>
            <a:r>
              <a:rPr kumimoji="1" lang="en-US" altLang="zh-CN" dirty="0" err="1" smtClean="0"/>
              <a:t>Distributed_ray_tracing</a:t>
            </a:r>
            <a:endParaRPr kumimoji="1" lang="en-US" altLang="zh-CN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en.wikipedia.org</a:t>
            </a:r>
            <a:r>
              <a:rPr kumimoji="1" lang="en-US" altLang="zh-CN" dirty="0" smtClean="0"/>
              <a:t>/wiki/</a:t>
            </a:r>
            <a:r>
              <a:rPr kumimoji="1" lang="en-US" altLang="zh-CN" dirty="0" err="1" smtClean="0"/>
              <a:t>Photon_mapping</a:t>
            </a:r>
            <a:endParaRPr kumimoji="1" lang="en-US" altLang="zh-CN" dirty="0" smtClean="0"/>
          </a:p>
          <a:p>
            <a:r>
              <a:rPr kumimoji="1" lang="zh-CN" altLang="en-US" dirty="0" smtClean="0"/>
              <a:t>要求：实现对应光线跟踪必须有对应效果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025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Robert L. Cook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 Ray Tracing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，对于景深、抗锯齿等效果都有实现细节和证明，感兴趣的同学可以查阅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557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如果实现光子映射，一般必须使用</a:t>
            </a:r>
            <a:r>
              <a:rPr lang="en-US" altLang="zh-CN" dirty="0" smtClean="0"/>
              <a:t>KD-Tree</a:t>
            </a:r>
            <a:r>
              <a:rPr lang="zh-CN" altLang="en-US" dirty="0" smtClean="0"/>
              <a:t>对光子进行组织和快速读取。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956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时间主要影响自己调试程序的便利性和出高质量结果（比如做高精准度</a:t>
            </a:r>
            <a:r>
              <a:rPr lang="en-US" altLang="zh-CN" dirty="0" smtClean="0"/>
              <a:t>PPM</a:t>
            </a:r>
            <a:r>
              <a:rPr lang="zh-CN" altLang="en-US" dirty="0" smtClean="0"/>
              <a:t>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221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0138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7010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91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2035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7627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https://en.wikipedia.org/wiki/Volumetric_lighting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894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Photoshop</a:t>
            </a:r>
            <a:r>
              <a:rPr kumimoji="1" lang="en-US" altLang="zh-CN" baseline="0" dirty="0" smtClean="0"/>
              <a:t> </a:t>
            </a:r>
            <a:r>
              <a:rPr kumimoji="1" lang="zh-CN" altLang="en-US" dirty="0" smtClean="0"/>
              <a:t>这里面的是一个分段三次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样条，控制点有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个。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816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Bezier = Open-Uniform Non-rational B-Spline</a:t>
                </a:r>
                <a:endParaRPr kumimoji="1" lang="en-US" altLang="zh-CN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/>
                  <a:t>参数曲面是常用的曲面绘制工具，例如</a:t>
                </a:r>
                <a:r>
                  <a:rPr kumimoji="1" lang="en-US" altLang="zh-CN" dirty="0" smtClean="0"/>
                  <a:t>CAD</a:t>
                </a:r>
                <a:r>
                  <a:rPr kumimoji="1" lang="zh-CN" altLang="en-US" dirty="0" smtClean="0"/>
                  <a:t>造型，</a:t>
                </a:r>
                <a:r>
                  <a:rPr kumimoji="1" lang="en-US" altLang="zh-CN" dirty="0" smtClean="0"/>
                  <a:t>windows/office</a:t>
                </a:r>
                <a:r>
                  <a:rPr kumimoji="1" lang="zh-CN" altLang="en-US" dirty="0" smtClean="0"/>
                  <a:t>中的曲线工具。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在</a:t>
                </a:r>
                <a:r>
                  <a:rPr kumimoji="1" lang="en-US" altLang="zh-CN" dirty="0" smtClean="0"/>
                  <a:t>UI</a:t>
                </a:r>
                <a:r>
                  <a:rPr kumimoji="1" lang="zh-CN" altLang="en-US" dirty="0" smtClean="0"/>
                  <a:t>中，用户通常是通过点几个点</a:t>
                </a:r>
                <a:r>
                  <a:rPr kumimoji="1" lang="en-US" altLang="zh-CN" dirty="0" smtClean="0"/>
                  <a:t>(</a:t>
                </a:r>
                <a:r>
                  <a:rPr kumimoji="1" lang="zh-CN" altLang="en-US" dirty="0" smtClean="0"/>
                  <a:t>控制点</a:t>
                </a:r>
                <a:r>
                  <a:rPr kumimoji="1" lang="en-US" altLang="zh-CN" dirty="0" smtClean="0"/>
                  <a:t>)</a:t>
                </a:r>
                <a:r>
                  <a:rPr kumimoji="1" lang="zh-CN" altLang="en-US" dirty="0" smtClean="0"/>
                  <a:t>并拖动，实现曲线的设计。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常见的曲线曲面有</a:t>
                </a:r>
                <a:r>
                  <a:rPr kumimoji="1" lang="en-US" altLang="zh-CN" dirty="0" smtClean="0"/>
                  <a:t>Bezier</a:t>
                </a:r>
                <a:r>
                  <a:rPr kumimoji="1" lang="zh-CN" altLang="en-US" dirty="0" smtClean="0"/>
                  <a:t>，</a:t>
                </a:r>
                <a:r>
                  <a:rPr kumimoji="1" lang="en-US" altLang="zh-CN" dirty="0" smtClean="0"/>
                  <a:t>B</a:t>
                </a:r>
                <a:r>
                  <a:rPr kumimoji="1" lang="zh-CN" altLang="en-US" dirty="0" smtClean="0"/>
                  <a:t>样条等等，我们以</a:t>
                </a:r>
                <a:r>
                  <a:rPr kumimoji="1" lang="en-US" altLang="zh-CN" dirty="0" smtClean="0"/>
                  <a:t>Bezier</a:t>
                </a:r>
                <a:r>
                  <a:rPr kumimoji="1" lang="zh-CN" altLang="en-US" dirty="0" smtClean="0"/>
                  <a:t>曲线曲面为例进行介绍，大家在实现的时候选用其他参数曲面也是可以的。</a:t>
                </a:r>
                <a:endParaRPr kumimoji="1" lang="en-US" altLang="zh-CN" dirty="0" smtClean="0"/>
              </a:p>
              <a:p>
                <a:r>
                  <a:rPr lang="en-US" altLang="zh-CN" dirty="0" smtClean="0">
                    <a:hlinkClick r:id="rId3"/>
                  </a:rPr>
                  <a:t>https://en.wikipedia.org/wiki/B%C3%A9zier_curve</a:t>
                </a:r>
                <a:endParaRPr kumimoji="1" lang="zh-CN" altLang="en-US" dirty="0" smtClean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阶数是一个控制点可以控制的“段数”，而如何分段由</a:t>
                </a:r>
                <a:r>
                  <a:rPr kumimoji="1" lang="en-US" altLang="zh-CN" dirty="0" smtClean="0"/>
                  <a:t>knots vector</a:t>
                </a:r>
                <a:r>
                  <a:rPr kumimoji="1" lang="zh-CN" altLang="en-US" dirty="0" smtClean="0"/>
                  <a:t>决定（其</a:t>
                </a:r>
                <a:r>
                  <a:rPr kumimoji="1" lang="en-US" altLang="zh-CN" dirty="0" smtClean="0"/>
                  <a:t>n+k-1</a:t>
                </a:r>
                <a:r>
                  <a:rPr kumimoji="1" lang="zh-CN" altLang="en-US" dirty="0" smtClean="0"/>
                  <a:t>个值实际上定义了</a:t>
                </a:r>
                <a:r>
                  <a:rPr kumimoji="1" lang="en-US" altLang="zh-CN" dirty="0" smtClean="0"/>
                  <a:t>n</a:t>
                </a:r>
                <a:r>
                  <a:rPr kumimoji="1" lang="zh-CN" altLang="en-US" dirty="0" smtClean="0"/>
                  <a:t>个含</a:t>
                </a:r>
                <a:r>
                  <a:rPr kumimoji="1" lang="en-US" altLang="zh-CN" dirty="0" smtClean="0"/>
                  <a:t>k</a:t>
                </a:r>
                <a:r>
                  <a:rPr kumimoji="1" lang="zh-CN" altLang="en-US" dirty="0" smtClean="0"/>
                  <a:t>个元素的区间）。</a:t>
                </a:r>
                <a:r>
                  <a:rPr kumimoji="1" lang="en-US" altLang="zh-CN" b="0" i="0" smtClean="0">
                    <a:latin typeface="Cambria Math" panose="02040503050406030204" pitchFamily="18" charset="0"/>
                  </a:rPr>
                  <a:t>𝑁_(𝑖,𝑘) (𝑡)</a:t>
                </a:r>
                <a:r>
                  <a:rPr kumimoji="1" lang="zh-CN" altLang="en-US" dirty="0" smtClean="0"/>
                  <a:t>这个基函数由</a:t>
                </a:r>
                <a:r>
                  <a:rPr kumimoji="1" lang="en-US" altLang="zh-CN" dirty="0" smtClean="0"/>
                  <a:t>knots vector</a:t>
                </a:r>
                <a:r>
                  <a:rPr kumimoji="1" lang="zh-CN" altLang="en-US" dirty="0" smtClean="0"/>
                  <a:t>，</a:t>
                </a:r>
                <a:r>
                  <a:rPr kumimoji="1" lang="en-US" altLang="zh-CN" dirty="0" err="1" smtClean="0"/>
                  <a:t>i</a:t>
                </a:r>
                <a:r>
                  <a:rPr kumimoji="1" lang="zh-CN" altLang="en-US" dirty="0" smtClean="0"/>
                  <a:t>和</a:t>
                </a:r>
                <a:r>
                  <a:rPr kumimoji="1" lang="en-US" altLang="zh-CN" dirty="0" smtClean="0"/>
                  <a:t>k</a:t>
                </a:r>
                <a:r>
                  <a:rPr kumimoji="1" lang="zh-CN" altLang="en-US" dirty="0" smtClean="0"/>
                  <a:t>共同决定，同时也决定了是否为</a:t>
                </a:r>
                <a:r>
                  <a:rPr kumimoji="1" lang="en-US" altLang="zh-CN" dirty="0" smtClean="0"/>
                  <a:t>uniform</a:t>
                </a:r>
                <a:r>
                  <a:rPr kumimoji="1" lang="zh-CN" altLang="en-US" dirty="0" smtClean="0"/>
                  <a:t>。</a:t>
                </a:r>
                <a:endParaRPr kumimoji="1" lang="zh-CN" altLang="en-US" dirty="0"/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907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581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17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 smtClean="0"/>
                  <a:t>又被称作</a:t>
                </a:r>
                <a:r>
                  <a:rPr lang="en-US" altLang="zh-CN" dirty="0" smtClean="0"/>
                  <a:t>Bernstein Basis Polynomial</a:t>
                </a:r>
                <a:r>
                  <a:rPr lang="zh-CN" altLang="en-US" dirty="0" smtClean="0"/>
                  <a:t>，一个数值稳定的计算方法为</a:t>
                </a:r>
                <a:r>
                  <a:rPr lang="en-US" altLang="zh-CN" dirty="0" smtClean="0"/>
                  <a:t>De </a:t>
                </a:r>
                <a:r>
                  <a:rPr lang="en-US" altLang="zh-CN" dirty="0" err="1" smtClean="0"/>
                  <a:t>Casteljau</a:t>
                </a:r>
                <a:r>
                  <a:rPr lang="zh-CN" altLang="en-US" dirty="0" smtClean="0"/>
                  <a:t>算法</a:t>
                </a:r>
                <a:endParaRPr lang="en-US" altLang="zh-CN" dirty="0" smtClean="0"/>
              </a:p>
              <a:p>
                <a:r>
                  <a:rPr lang="en-US" altLang="zh-CN" dirty="0" smtClean="0"/>
                  <a:t>Bernstein</a:t>
                </a:r>
                <a:r>
                  <a:rPr lang="zh-CN" altLang="en-US" dirty="0" smtClean="0"/>
                  <a:t>和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轴的交点即为</a:t>
                </a:r>
                <a:r>
                  <a:rPr lang="en-US" altLang="zh-CN" dirty="0" smtClean="0"/>
                  <a:t>knots</a:t>
                </a:r>
                <a:r>
                  <a:rPr lang="zh-CN" altLang="en-US" dirty="0" smtClean="0"/>
                  <a:t>的位置（算重根），上图所有的交点非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即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，所以我们称</a:t>
                </a:r>
                <a:r>
                  <a:rPr lang="en-US" altLang="zh-CN" dirty="0" err="1" smtClean="0"/>
                  <a:t>bezier</a:t>
                </a:r>
                <a:r>
                  <a:rPr lang="zh-CN" altLang="en-US" dirty="0" smtClean="0"/>
                  <a:t>是“非有理”的。</a:t>
                </a:r>
                <a:endParaRPr lang="en-US" altLang="zh-CN" dirty="0" smtClean="0"/>
              </a:p>
              <a:p>
                <a:r>
                  <a:rPr lang="en-US" altLang="zh-CN" dirty="0" smtClean="0">
                    <a:hlinkClick r:id="rId3"/>
                  </a:rPr>
                  <a:t>https://en.wikipedia.org/wiki/De_Casteljau%27s_algorithm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这样定义出来的</a:t>
                </a:r>
                <a:r>
                  <a:rPr lang="en-US" altLang="zh-CN" dirty="0" smtClean="0"/>
                  <a:t>Bezier</a:t>
                </a:r>
                <a:r>
                  <a:rPr lang="zh-CN" altLang="en-US" dirty="0" smtClean="0"/>
                  <a:t>曲线有许多好玩儿的性质，你能找出几个？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如何快速计算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？预计算加速渲染？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i="0" smtClean="0">
                    <a:latin typeface="Cambria Math" panose="02040503050406030204" pitchFamily="18" charset="0"/>
                  </a:rPr>
                  <a:t>𝐵_(𝑖,𝑛) (𝑡)</a:t>
                </a:r>
                <a:r>
                  <a:rPr lang="zh-CN" altLang="en-US" dirty="0" smtClean="0"/>
                  <a:t>又被称作</a:t>
                </a:r>
                <a:r>
                  <a:rPr lang="en-US" altLang="zh-CN" dirty="0" smtClean="0"/>
                  <a:t>Bernstein Basis Polynomial</a:t>
                </a:r>
                <a:r>
                  <a:rPr lang="zh-CN" altLang="en-US" dirty="0" smtClean="0"/>
                  <a:t>，一个数值稳定的计算方法为</a:t>
                </a:r>
                <a:r>
                  <a:rPr lang="en-US" altLang="zh-CN" dirty="0" smtClean="0"/>
                  <a:t>De </a:t>
                </a:r>
                <a:r>
                  <a:rPr lang="en-US" altLang="zh-CN" dirty="0" err="1" smtClean="0"/>
                  <a:t>Casteljau</a:t>
                </a:r>
                <a:r>
                  <a:rPr lang="zh-CN" altLang="en-US" dirty="0" smtClean="0"/>
                  <a:t>算法</a:t>
                </a:r>
                <a:endParaRPr lang="en-US" altLang="zh-CN" dirty="0" smtClean="0"/>
              </a:p>
              <a:p>
                <a:r>
                  <a:rPr lang="en-US" altLang="zh-CN" dirty="0" smtClean="0"/>
                  <a:t>Bernstein</a:t>
                </a:r>
                <a:r>
                  <a:rPr lang="zh-CN" altLang="en-US" dirty="0" smtClean="0"/>
                  <a:t>和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轴的交点即为</a:t>
                </a:r>
                <a:r>
                  <a:rPr lang="en-US" altLang="zh-CN" dirty="0" smtClean="0"/>
                  <a:t>knots</a:t>
                </a:r>
                <a:r>
                  <a:rPr lang="zh-CN" altLang="en-US" dirty="0" smtClean="0"/>
                  <a:t>的位置（算重根），上图所有的交点非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即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，所以我们称</a:t>
                </a:r>
                <a:r>
                  <a:rPr lang="en-US" altLang="zh-CN" dirty="0" err="1" smtClean="0"/>
                  <a:t>bezier</a:t>
                </a:r>
                <a:r>
                  <a:rPr lang="zh-CN" altLang="en-US" dirty="0" smtClean="0"/>
                  <a:t>是“非有理”的。</a:t>
                </a:r>
                <a:endParaRPr lang="en-US" altLang="zh-CN" dirty="0" smtClean="0"/>
              </a:p>
              <a:p>
                <a:r>
                  <a:rPr lang="en-US" altLang="zh-CN" dirty="0" smtClean="0">
                    <a:hlinkClick r:id="rId4"/>
                  </a:rPr>
                  <a:t>https://en.wikipedia.org/wiki/De_Casteljau%27s_algorithm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这样定义出来的</a:t>
                </a:r>
                <a:r>
                  <a:rPr lang="en-US" altLang="zh-CN" dirty="0" smtClean="0"/>
                  <a:t>Bezier</a:t>
                </a:r>
                <a:r>
                  <a:rPr lang="zh-CN" altLang="en-US" dirty="0" smtClean="0"/>
                  <a:t>曲线有许多好玩儿的性质，你能找出几个？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如何快速计算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𝑃(𝑡_0)</a:t>
                </a:r>
                <a:r>
                  <a:rPr lang="zh-CN" altLang="en-US" dirty="0" smtClean="0"/>
                  <a:t>？预计算加速渲染？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665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i="0" smtClean="0">
                    <a:latin typeface="Cambria Math" panose="02040503050406030204" pitchFamily="18" charset="0"/>
                  </a:rPr>
                  <a:t>𝐵_(𝑖,𝑛) (𝑡)</a:t>
                </a:r>
                <a:r>
                  <a:rPr lang="zh-CN" altLang="en-US" dirty="0" smtClean="0"/>
                  <a:t>又被称作</a:t>
                </a:r>
                <a:r>
                  <a:rPr lang="en-US" altLang="zh-CN" dirty="0" smtClean="0"/>
                  <a:t>Bernstein Basis Polynomial</a:t>
                </a:r>
                <a:r>
                  <a:rPr lang="zh-CN" altLang="en-US" dirty="0" smtClean="0"/>
                  <a:t>，一个数值稳定的计算方法为</a:t>
                </a:r>
                <a:r>
                  <a:rPr lang="en-US" altLang="zh-CN" dirty="0" smtClean="0"/>
                  <a:t>De </a:t>
                </a:r>
                <a:r>
                  <a:rPr lang="en-US" altLang="zh-CN" dirty="0" err="1" smtClean="0"/>
                  <a:t>Casteljau</a:t>
                </a:r>
                <a:r>
                  <a:rPr lang="zh-CN" altLang="en-US" dirty="0" smtClean="0"/>
                  <a:t>算法</a:t>
                </a:r>
                <a:endParaRPr lang="en-US" altLang="zh-CN" dirty="0" smtClean="0"/>
              </a:p>
              <a:p>
                <a:r>
                  <a:rPr lang="en-US" altLang="zh-CN" dirty="0" smtClean="0">
                    <a:hlinkClick r:id="rId4"/>
                  </a:rPr>
                  <a:t>https://en.wikipedia.org/wiki/De_Casteljau%27s_algorithm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这样定义出来的</a:t>
                </a:r>
                <a:r>
                  <a:rPr lang="en-US" altLang="zh-CN" dirty="0" smtClean="0"/>
                  <a:t>Bezier</a:t>
                </a:r>
                <a:r>
                  <a:rPr lang="zh-CN" altLang="en-US" dirty="0" smtClean="0"/>
                  <a:t>曲线有许多好玩儿的性质，你能找出几个？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如何快速计算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𝑃(𝑡_0)</a:t>
                </a:r>
                <a:r>
                  <a:rPr lang="zh-CN" altLang="en-US" dirty="0" smtClean="0"/>
                  <a:t>？预计算加速渲染？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032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58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2019/3/31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02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2019/3/31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958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6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2019/3/31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660233" y="632334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 smtClean="0">
                <a:solidFill>
                  <a:srgbClr val="1F497D"/>
                </a:solidFill>
                <a:latin typeface="仿宋" pitchFamily="49" charset="-122"/>
                <a:ea typeface="仿宋" pitchFamily="49" charset="-122"/>
              </a:rPr>
              <a:t>计算机图形学基础</a:t>
            </a:r>
            <a:endParaRPr lang="zh-CN" altLang="en-US" sz="1800" b="1" dirty="0">
              <a:solidFill>
                <a:srgbClr val="1F497D"/>
              </a:solidFill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67545" y="6323344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rgbClr val="1F497D"/>
                </a:solidFill>
                <a:latin typeface="仿宋" pitchFamily="49" charset="-122"/>
                <a:ea typeface="仿宋" pitchFamily="49" charset="-122"/>
              </a:rPr>
              <a:t>习题课</a:t>
            </a:r>
          </a:p>
        </p:txBody>
      </p:sp>
    </p:spTree>
    <p:extLst>
      <p:ext uri="{BB962C8B-B14F-4D97-AF65-F5344CB8AC3E}">
        <p14:creationId xmlns:p14="http://schemas.microsoft.com/office/powerpoint/2010/main" val="4040105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2019/3/31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89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2019/3/31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696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2019/3/31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122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2019/3/31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06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2019/3/31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08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2019/3/31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08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2019/3/31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92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72111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2019/3/31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3" y="154217"/>
            <a:ext cx="970529" cy="970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467544" y="1340768"/>
            <a:ext cx="8208912" cy="72008"/>
          </a:xfrm>
          <a:prstGeom prst="rect">
            <a:avLst/>
          </a:prstGeom>
          <a:solidFill>
            <a:srgbClr val="82318E"/>
          </a:solidFill>
          <a:ln w="3175">
            <a:solidFill>
              <a:srgbClr val="8166A2"/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67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nurbscalculator.in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gi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10" Type="http://schemas.openxmlformats.org/officeDocument/2006/relationships/image" Target="../media/image17.png"/><Relationship Id="rId4" Type="http://schemas.openxmlformats.org/officeDocument/2006/relationships/image" Target="../media/image10.gif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3374"/>
            <a:ext cx="7772400" cy="1899642"/>
          </a:xfrm>
        </p:spPr>
        <p:txBody>
          <a:bodyPr>
            <a:normAutofit/>
          </a:bodyPr>
          <a:lstStyle/>
          <a:p>
            <a:r>
              <a:rPr lang="en-US" altLang="zh-CN" sz="4800" dirty="0" smtClean="0">
                <a:latin typeface="DengXian" charset="-122"/>
                <a:ea typeface="DengXian" charset="-122"/>
                <a:cs typeface="DengXian" charset="-122"/>
              </a:rPr>
              <a:t>《</a:t>
            </a:r>
            <a:r>
              <a:rPr lang="zh-CN" altLang="en-US" sz="4800" dirty="0" smtClean="0">
                <a:latin typeface="DengXian" charset="-122"/>
                <a:ea typeface="DengXian" charset="-122"/>
                <a:cs typeface="DengXian" charset="-122"/>
              </a:rPr>
              <a:t>计算机图形学基础</a:t>
            </a:r>
            <a:r>
              <a:rPr lang="en-US" altLang="zh-CN" sz="4800" dirty="0" smtClean="0">
                <a:latin typeface="DengXian" charset="-122"/>
                <a:ea typeface="DengXian" charset="-122"/>
                <a:cs typeface="DengXian" charset="-122"/>
              </a:rPr>
              <a:t>》</a:t>
            </a:r>
            <a:r>
              <a:rPr lang="en-US" altLang="zh-CN" sz="1200" dirty="0">
                <a:latin typeface="DengXian" charset="-122"/>
                <a:ea typeface="DengXian" charset="-122"/>
                <a:cs typeface="DengXian" charset="-122"/>
              </a:rPr>
              <a:t/>
            </a:r>
            <a:br>
              <a:rPr lang="en-US" altLang="zh-CN" sz="1200" dirty="0">
                <a:latin typeface="DengXian" charset="-122"/>
                <a:ea typeface="DengXian" charset="-122"/>
                <a:cs typeface="DengXian" charset="-122"/>
              </a:rPr>
            </a:br>
            <a:r>
              <a:rPr lang="en-US" altLang="zh-CN" sz="1200" dirty="0">
                <a:latin typeface="DengXian" charset="-122"/>
                <a:ea typeface="DengXian" charset="-122"/>
                <a:cs typeface="DengXian" charset="-122"/>
              </a:rPr>
              <a:t/>
            </a:r>
            <a:br>
              <a:rPr lang="en-US" altLang="zh-CN" sz="1200" dirty="0">
                <a:latin typeface="DengXian" charset="-122"/>
                <a:ea typeface="DengXian" charset="-122"/>
                <a:cs typeface="DengXian" charset="-122"/>
              </a:rPr>
            </a:b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习题课</a:t>
            </a:r>
            <a:r>
              <a:rPr lang="en-US" altLang="zh-CN" dirty="0">
                <a:latin typeface="DengXian" charset="-122"/>
                <a:ea typeface="DengXian" charset="-122"/>
                <a:cs typeface="DengXian" charset="-122"/>
              </a:rPr>
              <a:t>2</a:t>
            </a:r>
            <a:endParaRPr lang="zh-CN" altLang="en-US" dirty="0"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5656" y="4124672"/>
            <a:ext cx="6400800" cy="2472680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rPr>
              <a:t>助教   黄家晖</a:t>
            </a:r>
            <a:endParaRPr lang="en-US" altLang="zh-CN" b="1" dirty="0">
              <a:solidFill>
                <a:schemeClr val="tx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endParaRPr lang="en-US" altLang="zh-CN" dirty="0" smtClean="0"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rPr>
              <a:t>2019</a:t>
            </a:r>
            <a:r>
              <a:rPr lang="zh-CN" altLang="en-US" dirty="0" smtClean="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rPr>
              <a:t>月</a:t>
            </a:r>
            <a:r>
              <a:rPr lang="en-US" altLang="zh-CN" dirty="0" smtClean="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rPr>
              <a:t>30</a:t>
            </a:r>
            <a:r>
              <a:rPr lang="zh-CN" altLang="en-US" dirty="0" smtClean="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rPr>
              <a:t>日</a:t>
            </a:r>
            <a:endParaRPr lang="en-US" altLang="zh-CN" dirty="0">
              <a:solidFill>
                <a:schemeClr val="tx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endParaRPr lang="zh-CN" altLang="en-US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095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NURBS </a:t>
            </a:r>
            <a:r>
              <a:rPr lang="zh-CN" altLang="en-US" dirty="0" smtClean="0"/>
              <a:t>演示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http://nurbscalculator.in/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782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非均匀有理</a:t>
            </a:r>
            <a:r>
              <a:rPr lang="en-US" altLang="zh-CN" dirty="0"/>
              <a:t>B</a:t>
            </a:r>
            <a:r>
              <a:rPr lang="zh-CN" altLang="en-US" dirty="0"/>
              <a:t>样条（</a:t>
            </a:r>
            <a:r>
              <a:rPr lang="en-US" altLang="zh-CN" dirty="0"/>
              <a:t>NURBS</a:t>
            </a:r>
            <a:r>
              <a:rPr lang="zh-CN" altLang="en-US" dirty="0"/>
              <a:t>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74370" y="1963464"/>
            <a:ext cx="7566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/>
              <a:t>Non-Uniform     Rational      B-Spline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419003" y="2820713"/>
                <a:ext cx="3383280" cy="2326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smtClean="0"/>
                  <a:t>B</a:t>
                </a:r>
                <a:r>
                  <a:rPr lang="zh-CN" altLang="en-US" sz="2400" dirty="0" smtClean="0"/>
                  <a:t>样条</a:t>
                </a:r>
                <a:endParaRPr lang="en-US" altLang="zh-CN" sz="2400" dirty="0" smtClean="0"/>
              </a:p>
              <a:p>
                <a:pPr algn="ctr"/>
                <a:r>
                  <a:rPr lang="zh-CN" altLang="en-US" dirty="0" smtClean="0"/>
                  <a:t>分段多项式函数的组合</a:t>
                </a:r>
                <a:endParaRPr lang="en-US" altLang="zh-CN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pPr algn="ctr"/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 smtClean="0"/>
                  <a:t>控制点</a:t>
                </a:r>
                <a:endParaRPr lang="en-US" altLang="zh-CN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阶数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003" y="2820713"/>
                <a:ext cx="3383280" cy="2326086"/>
              </a:xfrm>
              <a:prstGeom prst="rect">
                <a:avLst/>
              </a:prstGeom>
              <a:blipFill>
                <a:blip r:embed="rId3"/>
                <a:stretch>
                  <a:fillRect t="-3150" b="-2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3616478" y="2820713"/>
            <a:ext cx="2374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有理</a:t>
            </a:r>
            <a:endParaRPr lang="en-US" altLang="zh-CN" sz="2400" dirty="0" smtClean="0"/>
          </a:p>
          <a:p>
            <a:pPr algn="ctr"/>
            <a:r>
              <a:rPr lang="zh-CN" altLang="en-US" dirty="0" smtClean="0"/>
              <a:t>是“非有理”的特殊情况</a:t>
            </a:r>
            <a:endParaRPr lang="en-US" altLang="zh-CN" dirty="0" smtClean="0"/>
          </a:p>
          <a:p>
            <a:pPr algn="ctr"/>
            <a:r>
              <a:rPr lang="zh-CN" altLang="en-US" dirty="0"/>
              <a:t>相比</a:t>
            </a:r>
            <a:r>
              <a:rPr lang="zh-CN" altLang="en-US" dirty="0" smtClean="0"/>
              <a:t>于非有理，灵活性大大增强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41292" y="2820713"/>
            <a:ext cx="2374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非均匀</a:t>
            </a:r>
            <a:endParaRPr lang="en-US" altLang="zh-CN" sz="2400" dirty="0" smtClean="0"/>
          </a:p>
          <a:p>
            <a:pPr algn="ctr"/>
            <a:r>
              <a:rPr lang="zh-CN" altLang="en-US" dirty="0" smtClean="0"/>
              <a:t>进一步增强基函数的灵活性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74370" y="5496910"/>
            <a:ext cx="7714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Bezier</a:t>
            </a:r>
            <a:r>
              <a:rPr lang="zh-CN" altLang="en-US" sz="2000" dirty="0" smtClean="0"/>
              <a:t>曲线是</a:t>
            </a:r>
            <a:r>
              <a:rPr lang="en-US" altLang="zh-CN" sz="2000" dirty="0" smtClean="0"/>
              <a:t>NURBS</a:t>
            </a:r>
            <a:r>
              <a:rPr lang="zh-CN" altLang="en-US" sz="2000" dirty="0" smtClean="0"/>
              <a:t>的一个特例，是本次讲授的主要内容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855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Bézier</a:t>
            </a:r>
            <a:r>
              <a:rPr lang="zh-CN" altLang="en-US" dirty="0" smtClean="0"/>
              <a:t>曲线</a:t>
            </a:r>
            <a:r>
              <a:rPr lang="en-US" altLang="zh-CN" dirty="0" smtClean="0"/>
              <a:t>/</a:t>
            </a:r>
            <a:r>
              <a:rPr lang="zh-CN" altLang="en-US" dirty="0" smtClean="0"/>
              <a:t>曲面</a:t>
            </a:r>
            <a:endParaRPr lang="zh-CN" altLang="en-US" dirty="0"/>
          </a:p>
        </p:txBody>
      </p:sp>
      <p:pic>
        <p:nvPicPr>
          <p:cNvPr id="3076" name="Picture 4" descr="線性貝茲曲線演示動畫，t in [0,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43" y="1641944"/>
            <a:ext cx="2286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二次貝茲曲線演示動畫，t in [0,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43" y="2840610"/>
            <a:ext cx="2286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三次貝茲曲線演示動畫，t in [0,1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43" y="4039277"/>
            <a:ext cx="2286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四次貝茲曲線演示動畫，t in [0,1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43" y="5237944"/>
            <a:ext cx="2286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09157" y="1930180"/>
            <a:ext cx="139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Linear Bézier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09157" y="3128091"/>
            <a:ext cx="17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Quadratic Bézier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09157" y="4330861"/>
            <a:ext cx="1333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Cubic Bézier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09157" y="5529528"/>
            <a:ext cx="151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Quartic Bézier</a:t>
            </a:r>
            <a:endParaRPr lang="zh-CN" altLang="en-US" dirty="0"/>
          </a:p>
        </p:txBody>
      </p:sp>
      <p:pic>
        <p:nvPicPr>
          <p:cNvPr id="3084" name="Picture 12" descr="https://upload.wikimedia.org/wikipedia/commons/thumb/b/bf/B%C3%A9zier_surface_example.svg/410px-B%C3%A9zier_surface_example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346" y="3125646"/>
            <a:ext cx="3078799" cy="247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6166089" y="2602774"/>
            <a:ext cx="1556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Bi-cubic Bézier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8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Bézier</a:t>
            </a:r>
            <a:r>
              <a:rPr lang="zh-CN" altLang="en-US" dirty="0" smtClean="0"/>
              <a:t>曲线</a:t>
            </a:r>
            <a:r>
              <a:rPr lang="en-US" altLang="zh-CN" dirty="0" smtClean="0"/>
              <a:t>/</a:t>
            </a:r>
            <a:r>
              <a:rPr lang="zh-CN" altLang="en-US" dirty="0" smtClean="0"/>
              <a:t>曲面</a:t>
            </a:r>
            <a:endParaRPr lang="zh-CN" altLang="en-US" dirty="0"/>
          </a:p>
        </p:txBody>
      </p:sp>
      <p:pic>
        <p:nvPicPr>
          <p:cNvPr id="3076" name="Picture 4" descr="線性貝茲曲線演示動畫，t in [0,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43" y="1641944"/>
            <a:ext cx="2286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二次貝茲曲線演示動畫，t in [0,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43" y="2840610"/>
            <a:ext cx="2286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三次貝茲曲線演示動畫，t in [0,1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43" y="4039277"/>
            <a:ext cx="2286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四次貝茲曲線演示動畫，t in [0,1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43" y="5237944"/>
            <a:ext cx="2286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09157" y="1930180"/>
            <a:ext cx="139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Linear Bézier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09157" y="3128091"/>
            <a:ext cx="17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Quadratic Bézier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09157" y="4330861"/>
            <a:ext cx="1333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Cubic Bézier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09157" y="5529528"/>
            <a:ext cx="151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Quartic Bézier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844" y="2017898"/>
            <a:ext cx="4125639" cy="2816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2525" y="2959485"/>
            <a:ext cx="4486275" cy="2746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7435" y="3254417"/>
            <a:ext cx="3417997" cy="3025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2525" y="4330861"/>
            <a:ext cx="4557220" cy="29181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91135" y="5529528"/>
            <a:ext cx="74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409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Bézier</a:t>
            </a:r>
            <a:r>
              <a:rPr lang="zh-CN" altLang="en-US" dirty="0" smtClean="0"/>
              <a:t>曲线造型的表示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1693008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 smtClean="0"/>
                  <a:t>参数曲线方程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0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20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altLang="zh-CN" sz="2000" i="1" dirty="0" smtClean="0"/>
              </a:p>
              <a:p>
                <a:pPr marL="0" indent="0">
                  <a:buNone/>
                </a:pPr>
                <a:endParaRPr lang="en-US" altLang="zh-CN" sz="2000" i="1" dirty="0"/>
              </a:p>
              <a:p>
                <a:pPr marL="0" indent="0">
                  <a:buNone/>
                </a:pPr>
                <a:r>
                  <a:rPr lang="zh-CN" altLang="en-US" sz="2000" dirty="0" smtClean="0"/>
                  <a:t>其中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zh-CN" altLang="en-US" sz="2000" dirty="0" smtClean="0"/>
                  <a:t>是大家高中熟知的排列组合常数，代表了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 smtClean="0"/>
                  <a:t>次多项式的第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000" dirty="0" smtClean="0"/>
                  <a:t>个系数</a:t>
                </a:r>
                <a:endParaRPr lang="en-US" altLang="zh-CN" sz="2000" dirty="0" smtClean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altLang="zh-CN" sz="2000" dirty="0" smtClean="0"/>
              </a:p>
              <a:p>
                <a:pPr marL="0" indent="0">
                  <a:buNone/>
                </a:pPr>
                <a:endParaRPr lang="en-US" altLang="zh-CN" sz="20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693008"/>
                <a:ext cx="8229600" cy="4525963"/>
              </a:xfrm>
              <a:blipFill>
                <a:blip r:embed="rId3"/>
                <a:stretch>
                  <a:fillRect l="-963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upload.wikimedia.org/wikipedia/commons/thumb/5/59/Bernstein_Polynomials.svg/385px-Bernstein_Polynomial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854" y="1860332"/>
            <a:ext cx="2038994" cy="20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1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Bézier</a:t>
            </a:r>
            <a:r>
              <a:rPr lang="zh-CN" altLang="en-US" dirty="0" smtClean="0"/>
              <a:t>曲线</a:t>
            </a:r>
            <a:r>
              <a:rPr lang="zh-CN" altLang="en-US" dirty="0"/>
              <a:t>求导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1693008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 smtClean="0"/>
                  <a:t>参数曲线方程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0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20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000" dirty="0" smtClean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r>
                  <a:rPr lang="zh-CN" altLang="en-US" sz="2400" dirty="0" smtClean="0"/>
                  <a:t>大家可以自行尝试推导，或参考维基百科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:endParaRPr lang="en-US" altLang="zh-CN" sz="20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693008"/>
                <a:ext cx="8229600" cy="4525963"/>
              </a:xfrm>
              <a:blipFill>
                <a:blip r:embed="rId3"/>
                <a:stretch>
                  <a:fillRect l="-963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203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6887510" y="5502049"/>
            <a:ext cx="338554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X</a:t>
            </a:r>
            <a:endParaRPr lang="zh-CN" altLang="en-US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74752" y="5558224"/>
            <a:ext cx="338554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Y</a:t>
            </a:r>
            <a:endParaRPr lang="zh-CN" altLang="en-US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06260" y="4581309"/>
            <a:ext cx="32573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Z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Bézier</a:t>
            </a:r>
            <a:r>
              <a:rPr lang="zh-CN" altLang="en-US" dirty="0" smtClean="0"/>
              <a:t>曲线造型的表示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1600202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 smtClean="0"/>
                  <a:t>参数曲面方程（绕</a:t>
                </a:r>
                <a:r>
                  <a:rPr lang="en-US" altLang="zh-CN" sz="2400" dirty="0" smtClean="0"/>
                  <a:t>Z</a:t>
                </a:r>
                <a:r>
                  <a:rPr lang="zh-CN" altLang="en-US" sz="2400" dirty="0" smtClean="0"/>
                  <a:t>轴旋转）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𝛷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l-GR" altLang="zh-CN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 smtClean="0"/>
                  <a:t>	</a:t>
                </a:r>
                <a:endParaRPr lang="en-US" altLang="zh-CN" sz="2000" i="1" dirty="0" smtClean="0"/>
              </a:p>
              <a:p>
                <a:endParaRPr lang="en-US" altLang="zh-CN" sz="2400" dirty="0" smtClean="0"/>
              </a:p>
              <a:p>
                <a:r>
                  <a:rPr lang="zh-CN" altLang="en-US" sz="2400" dirty="0" smtClean="0"/>
                  <a:t>一阶雅各比：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𝜕𝛷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zh-CN" sz="2000" dirty="0" smtClean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 </m:t>
                    </m:r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𝑺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𝜕𝛷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altLang="zh-CN" sz="2000" dirty="0" smtClean="0"/>
                  <a:t> </a:t>
                </a:r>
              </a:p>
              <a:p>
                <a:pPr marL="0" indent="0">
                  <a:buNone/>
                </a:pPr>
                <a:endParaRPr lang="en-US" altLang="zh-CN" sz="20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600202"/>
                <a:ext cx="8229600" cy="4525963"/>
              </a:xfrm>
              <a:blipFill>
                <a:blip r:embed="rId3"/>
                <a:stretch>
                  <a:fillRect l="-963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861" y="3799344"/>
            <a:ext cx="1919390" cy="1632978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5950014" y="5514691"/>
            <a:ext cx="5635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6513541" y="4765975"/>
            <a:ext cx="0" cy="748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文本框 10"/>
          <p:cNvSpPr txBox="1"/>
          <p:nvPr/>
        </p:nvSpPr>
        <p:spPr>
          <a:xfrm>
            <a:off x="5657183" y="5432322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r>
              <a:rPr lang="en-US" altLang="zh-CN" sz="2000" dirty="0" smtClean="0">
                <a:ln/>
                <a:solidFill>
                  <a:schemeClr val="accent4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R</a:t>
            </a:r>
            <a:endParaRPr lang="zh-CN" altLang="en-US" sz="2000" dirty="0">
              <a:ln/>
              <a:solidFill>
                <a:schemeClr val="accent4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451" y="3799345"/>
            <a:ext cx="1819350" cy="1632978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H="1">
            <a:off x="6867451" y="5316650"/>
            <a:ext cx="649586" cy="198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518025" y="5319801"/>
            <a:ext cx="278778" cy="377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761519" y="3219616"/>
                <a:ext cx="381521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𝜱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func>
                                      <m:funcPr>
                                        <m:ctrlP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l-GR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func>
                                      <m:funcPr>
                                        <m:ctrlPr>
                                          <a:rPr lang="en-US" altLang="zh-CN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l-GR" altLang="zh-CN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519" y="3219616"/>
                <a:ext cx="3815212" cy="4049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/>
          <p:cNvCxnSpPr/>
          <p:nvPr/>
        </p:nvCxnSpPr>
        <p:spPr>
          <a:xfrm flipH="1">
            <a:off x="7074004" y="4344873"/>
            <a:ext cx="63795" cy="430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7123632" y="4348319"/>
            <a:ext cx="239957" cy="237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123632" y="4072828"/>
            <a:ext cx="80663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𝝏𝑺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𝝏𝜽</a:t>
            </a:r>
          </a:p>
        </p:txBody>
      </p:sp>
      <p:sp>
        <p:nvSpPr>
          <p:cNvPr id="31" name="矩形 30"/>
          <p:cNvSpPr/>
          <p:nvPr/>
        </p:nvSpPr>
        <p:spPr>
          <a:xfrm>
            <a:off x="7050336" y="4611207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𝝏𝑺</a:t>
            </a:r>
            <a:r>
              <a:rPr lang="en-US" altLang="zh-CN" dirty="0">
                <a:solidFill>
                  <a:srgbClr val="FFC000"/>
                </a:solidFill>
              </a:rPr>
              <a:t>/</a:t>
            </a:r>
            <a:r>
              <a:rPr lang="zh-CN" altLang="en-US" dirty="0">
                <a:solidFill>
                  <a:srgbClr val="FFC000"/>
                </a:solidFill>
              </a:rPr>
              <a:t>𝝏𝒕</a:t>
            </a:r>
          </a:p>
        </p:txBody>
      </p:sp>
    </p:spTree>
    <p:extLst>
      <p:ext uri="{BB962C8B-B14F-4D97-AF65-F5344CB8AC3E}">
        <p14:creationId xmlns:p14="http://schemas.microsoft.com/office/powerpoint/2010/main" val="220281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矩形域</a:t>
            </a:r>
            <a:r>
              <a:rPr lang="en-US" altLang="zh-CN" dirty="0"/>
              <a:t>Bézier</a:t>
            </a:r>
            <a:r>
              <a:rPr lang="zh-CN" altLang="en-US" dirty="0" smtClean="0"/>
              <a:t>曲面的表示与求导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 smtClean="0">
                    <a:latin typeface="Cambria Math" panose="02040503050406030204" pitchFamily="18" charset="0"/>
                  </a:rPr>
                  <a:t>参数曲面方程：</a:t>
                </a:r>
                <a:endParaRPr lang="en-US" altLang="zh-CN" sz="240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zh-CN" sz="18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 smtClean="0"/>
              </a:p>
              <a:p>
                <a:r>
                  <a:rPr lang="zh-CN" altLang="en-US" sz="2400" dirty="0" smtClean="0"/>
                  <a:t>一阶导：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US" altLang="zh-CN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sz="2000" dirty="0" smtClean="0"/>
                  <a:t>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 </m:t>
                    </m:r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𝑷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US" altLang="zh-CN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sz="2000" dirty="0"/>
                  <a:t>   </a:t>
                </a:r>
                <a:endParaRPr lang="en-US" altLang="zh-CN" sz="2000" dirty="0" smtClean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r>
                  <a:rPr lang="zh-CN" altLang="en-US" sz="2400" dirty="0" smtClean="0"/>
                  <a:t>请大家自行推导作为练习</a:t>
                </a:r>
                <a:r>
                  <a:rPr lang="en-US" altLang="zh-CN" sz="2000" dirty="0" smtClean="0"/>
                  <a:t>  </a:t>
                </a: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 smtClean="0"/>
              </a:p>
              <a:p>
                <a:pPr marL="0" indent="0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2" descr="https://upload.wikimedia.org/wikipedia/commons/thumb/b/bf/B%C3%A9zier_surface_example.svg/410px-B%C3%A9zier_surface_exampl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346" y="3051218"/>
            <a:ext cx="3078799" cy="247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/>
          <p:cNvCxnSpPr/>
          <p:nvPr/>
        </p:nvCxnSpPr>
        <p:spPr>
          <a:xfrm>
            <a:off x="6443331" y="4987015"/>
            <a:ext cx="191385" cy="542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6443331" y="4694629"/>
            <a:ext cx="499730" cy="2923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974412" y="4888813"/>
            <a:ext cx="83869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𝝏𝑷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𝝏𝒖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155159" y="5508913"/>
            <a:ext cx="82747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𝝏𝑷</a:t>
            </a:r>
            <a:r>
              <a:rPr lang="en-US" altLang="zh-CN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𝝏𝒗</a:t>
            </a:r>
            <a:endParaRPr lang="zh-CN" altLang="en-US" i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26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样条曲线</a:t>
            </a:r>
            <a:r>
              <a:rPr lang="en-US" altLang="zh-CN" dirty="0" smtClean="0"/>
              <a:t>/</a:t>
            </a:r>
            <a:r>
              <a:rPr lang="zh-CN" altLang="en-US" dirty="0" smtClean="0"/>
              <a:t>曲面造型举例</a:t>
            </a:r>
            <a:endParaRPr lang="zh-CN" altLang="en-US" dirty="0"/>
          </a:p>
        </p:txBody>
      </p:sp>
      <p:pic>
        <p:nvPicPr>
          <p:cNvPr id="1026" name="Picture 2" descr="bezier surface 的图像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31" y="3301950"/>
            <a:ext cx="1693495" cy="99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vis.berkeley.edu/~joshea/images/bez2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26" y="1661212"/>
            <a:ext cx="2209800" cy="214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vis.berkeley.edu/~joshea/images/bez3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26" y="3884045"/>
            <a:ext cx="2209800" cy="21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6382" y="2107738"/>
            <a:ext cx="2065497" cy="16937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382" y="4392039"/>
            <a:ext cx="2065497" cy="16404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1" y="3301950"/>
            <a:ext cx="1086004" cy="1570666"/>
          </a:xfrm>
          <a:prstGeom prst="rect">
            <a:avLst/>
          </a:prstGeom>
        </p:spPr>
      </p:pic>
      <p:sp>
        <p:nvSpPr>
          <p:cNvPr id="9" name="下弧形箭头 8"/>
          <p:cNvSpPr/>
          <p:nvPr/>
        </p:nvSpPr>
        <p:spPr>
          <a:xfrm rot="16200000">
            <a:off x="851966" y="2724704"/>
            <a:ext cx="296473" cy="36026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43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样条曲线</a:t>
            </a:r>
            <a:r>
              <a:rPr lang="en-US" altLang="zh-CN" dirty="0"/>
              <a:t>/</a:t>
            </a:r>
            <a:r>
              <a:rPr lang="zh-CN" altLang="en-US" dirty="0"/>
              <a:t>曲面造型</a:t>
            </a:r>
            <a:r>
              <a:rPr lang="zh-CN" altLang="en-US" dirty="0" smtClean="0"/>
              <a:t>举例</a:t>
            </a:r>
            <a:endParaRPr lang="zh-CN" altLang="en-US" dirty="0"/>
          </a:p>
        </p:txBody>
      </p:sp>
      <p:pic>
        <p:nvPicPr>
          <p:cNvPr id="4" name="Picture 4" descr="http://vis.berkeley.edu/~joshea/images/bez2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81" y="1535788"/>
            <a:ext cx="1853308" cy="179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vis.berkeley.edu/~joshea/images/bez3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189" y="1537107"/>
            <a:ext cx="1853308" cy="180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ezier surface 的图像结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356" y="1979228"/>
            <a:ext cx="1693495" cy="99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vis.berkeley.edu/~joshea/images/bez2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9" r="27103" b="21406"/>
          <a:stretch/>
        </p:blipFill>
        <p:spPr bwMode="auto">
          <a:xfrm>
            <a:off x="212505" y="3397428"/>
            <a:ext cx="4022186" cy="330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vis.berkeley.edu/~joshea/images/bez3b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3" r="26898" b="21898"/>
          <a:stretch/>
        </p:blipFill>
        <p:spPr bwMode="auto">
          <a:xfrm>
            <a:off x="4749281" y="3397427"/>
            <a:ext cx="4033475" cy="328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9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大作业 </a:t>
            </a:r>
            <a:r>
              <a:rPr lang="en-US" altLang="zh-CN" dirty="0" err="1" smtClean="0"/>
              <a:t>Proj</a:t>
            </a:r>
            <a:r>
              <a:rPr lang="en-US" altLang="zh-CN" dirty="0" smtClean="0"/>
              <a:t> 2 </a:t>
            </a:r>
            <a:r>
              <a:rPr lang="zh-CN" altLang="en-US" dirty="0" smtClean="0"/>
              <a:t>题目更改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请原题目完成进度</a:t>
            </a:r>
            <a:r>
              <a:rPr lang="en-US" altLang="zh-CN" dirty="0" smtClean="0"/>
              <a:t>50%</a:t>
            </a:r>
            <a:r>
              <a:rPr lang="zh-CN" altLang="en-US" dirty="0" smtClean="0"/>
              <a:t>以上的</a:t>
            </a:r>
            <a:r>
              <a:rPr lang="zh-CN" altLang="en-US" dirty="0" smtClean="0"/>
              <a:t>同学</a:t>
            </a:r>
            <a:r>
              <a:rPr lang="en-US" altLang="zh-CN" dirty="0" smtClean="0"/>
              <a:t>4</a:t>
            </a:r>
            <a:r>
              <a:rPr lang="zh-CN" altLang="en-US" dirty="0" smtClean="0"/>
              <a:t>月</a:t>
            </a:r>
            <a:r>
              <a:rPr lang="en-US" altLang="zh-CN" dirty="0" smtClean="0"/>
              <a:t>7</a:t>
            </a:r>
            <a:r>
              <a:rPr lang="zh-CN" altLang="en-US" dirty="0" smtClean="0"/>
              <a:t>日前</a:t>
            </a:r>
            <a:r>
              <a:rPr lang="zh-CN" altLang="en-US" dirty="0" smtClean="0"/>
              <a:t>私聊</a:t>
            </a:r>
            <a:r>
              <a:rPr lang="zh-CN" altLang="en-US" dirty="0"/>
              <a:t>助教</a:t>
            </a:r>
            <a:r>
              <a:rPr lang="zh-CN" altLang="en-US" dirty="0" smtClean="0"/>
              <a:t>（邮件</a:t>
            </a:r>
            <a:r>
              <a:rPr lang="en-US" altLang="zh-CN" dirty="0" smtClean="0"/>
              <a:t>or</a:t>
            </a:r>
            <a:r>
              <a:rPr lang="zh-CN" altLang="en-US" dirty="0" smtClean="0"/>
              <a:t>微信）商讨解决方案。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2679404" y="1754372"/>
            <a:ext cx="3785191" cy="8187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三选一图像大作业</a:t>
            </a:r>
            <a:endParaRPr lang="zh-CN" altLang="en-US" sz="2400" b="1" dirty="0"/>
          </a:p>
        </p:txBody>
      </p:sp>
      <p:sp>
        <p:nvSpPr>
          <p:cNvPr id="5" name="圆角矩形 4"/>
          <p:cNvSpPr/>
          <p:nvPr/>
        </p:nvSpPr>
        <p:spPr>
          <a:xfrm>
            <a:off x="2679404" y="3530914"/>
            <a:ext cx="3785191" cy="81870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基于边坍塌的网格简化</a:t>
            </a:r>
            <a:endParaRPr lang="zh-CN" altLang="en-US" sz="2400" b="1" dirty="0"/>
          </a:p>
        </p:txBody>
      </p:sp>
      <p:sp>
        <p:nvSpPr>
          <p:cNvPr id="6" name="下箭头 5"/>
          <p:cNvSpPr/>
          <p:nvPr/>
        </p:nvSpPr>
        <p:spPr>
          <a:xfrm>
            <a:off x="4348715" y="2653275"/>
            <a:ext cx="446567" cy="79744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85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37186" y="3857297"/>
            <a:ext cx="1629104" cy="2207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Bézier</a:t>
            </a:r>
            <a:r>
              <a:rPr lang="zh-CN" altLang="en-US" dirty="0" smtClean="0"/>
              <a:t>曲线</a:t>
            </a:r>
            <a:r>
              <a:rPr lang="en-US" altLang="zh-CN" dirty="0" smtClean="0"/>
              <a:t>/</a:t>
            </a:r>
            <a:r>
              <a:rPr lang="zh-CN" altLang="en-US" dirty="0" smtClean="0"/>
              <a:t>曲面生成网格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10968" y="1839074"/>
            <a:ext cx="84350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B0F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f</a:t>
            </a:r>
            <a:r>
              <a:rPr lang="en-US" altLang="zh-CN" sz="1600" dirty="0" smtClean="0">
                <a:solidFill>
                  <a:srgbClr val="00B0F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loat3 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p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[(M+1)*(N+1)];                  		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// 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存储控制点</a:t>
            </a:r>
            <a:endParaRPr lang="en-US" altLang="zh-CN" sz="1600" dirty="0" smtClean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Monaco" charset="0"/>
              <a:cs typeface="Monaco" charset="0"/>
            </a:endParaRPr>
          </a:p>
          <a:p>
            <a:r>
              <a:rPr lang="en-US" altLang="zh-CN" sz="1600" dirty="0" err="1">
                <a:latin typeface="Consolas" panose="020B0609020204030204" pitchFamily="49" charset="0"/>
                <a:ea typeface="Monaco" charset="0"/>
                <a:cs typeface="Monaco" charset="0"/>
              </a:rPr>
              <a:t>s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td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::vector&lt;</a:t>
            </a:r>
            <a:r>
              <a:rPr lang="en-US" altLang="zh-CN" sz="1600" dirty="0" smtClean="0">
                <a:solidFill>
                  <a:srgbClr val="00B0F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float3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&gt; points(0);          		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// 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存储点</a:t>
            </a:r>
            <a:endParaRPr lang="en-US" altLang="zh-CN" sz="1600" dirty="0" smtClean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Monaco" charset="0"/>
              <a:cs typeface="Monaco" charset="0"/>
            </a:endParaRPr>
          </a:p>
          <a:p>
            <a:r>
              <a:rPr lang="en-US" altLang="zh-CN" sz="1600" dirty="0" err="1">
                <a:latin typeface="Consolas" panose="020B0609020204030204" pitchFamily="49" charset="0"/>
                <a:ea typeface="Monaco" charset="0"/>
                <a:cs typeface="Monaco" charset="0"/>
              </a:rPr>
              <a:t>s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td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::vector&lt;</a:t>
            </a:r>
            <a:r>
              <a:rPr lang="en-US" altLang="zh-CN" sz="1600" dirty="0" smtClean="0">
                <a:solidFill>
                  <a:srgbClr val="00B0F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int4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&gt; meshes(0);            		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// 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存储面</a:t>
            </a:r>
            <a:endParaRPr lang="en-US" altLang="zh-CN" sz="1600" dirty="0" smtClean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Monaco" charset="0"/>
              <a:cs typeface="Monaco" charset="0"/>
            </a:endParaRPr>
          </a:p>
          <a:p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int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n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u = ..., 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nv</a:t>
            </a:r>
            <a:r>
              <a:rPr lang="zh-CN" altLang="en-US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=</a:t>
            </a:r>
            <a:r>
              <a:rPr lang="zh-CN" altLang="en-US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...;                 		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// 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自定义采样密度</a:t>
            </a:r>
            <a:endParaRPr lang="en-US" altLang="zh-CN" sz="1600" dirty="0" smtClean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Monaco" charset="0"/>
              <a:cs typeface="Monaco" charset="0"/>
            </a:endParaRPr>
          </a:p>
          <a:p>
            <a:endParaRPr lang="en-US" altLang="zh-CN" sz="16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Monaco" charset="0"/>
              <a:cs typeface="Monaco" charset="0"/>
            </a:endParaRPr>
          </a:p>
          <a:p>
            <a:r>
              <a:rPr lang="en-US" altLang="zh-CN" sz="1600" dirty="0" smtClean="0">
                <a:solidFill>
                  <a:srgbClr val="00800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for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(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int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i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= 0; 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&lt;= nu; 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i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++) {</a:t>
            </a:r>
          </a:p>
          <a:p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 </a:t>
            </a:r>
            <a:r>
              <a:rPr lang="en-US" altLang="zh-CN" sz="1600" dirty="0" smtClean="0">
                <a:solidFill>
                  <a:srgbClr val="00800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for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(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int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j = 0; j &lt;= 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nv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; 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j++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) {</a:t>
            </a:r>
          </a:p>
          <a:p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     float u = (float)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i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/nu, v = float(j)/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nv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;</a:t>
            </a:r>
          </a:p>
          <a:p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     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points.push_back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(</a:t>
            </a:r>
            <a:r>
              <a:rPr lang="en-US" altLang="zh-CN" sz="1600" dirty="0" smtClean="0">
                <a:solidFill>
                  <a:srgbClr val="FF000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Curve(u, v, p)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);</a:t>
            </a:r>
          </a:p>
          <a:p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     </a:t>
            </a:r>
            <a:r>
              <a:rPr lang="en-US" altLang="zh-CN" sz="1600" dirty="0" smtClean="0">
                <a:solidFill>
                  <a:srgbClr val="00800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if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(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i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!= 0 &amp;&amp; j != 0)</a:t>
            </a:r>
          </a:p>
          <a:p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         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meshes.push_back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(</a:t>
            </a:r>
            <a:r>
              <a:rPr lang="en-US" altLang="zh-CN" sz="1600" dirty="0" smtClean="0">
                <a:solidFill>
                  <a:srgbClr val="00B0F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int4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(.., .., .., ..));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// 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index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从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0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开始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Monaco" charset="0"/>
              <a:cs typeface="Monaco" charset="0"/>
            </a:endParaRPr>
          </a:p>
          <a:p>
            <a:endParaRPr lang="en-US" altLang="zh-CN" sz="1600" dirty="0" smtClean="0">
              <a:latin typeface="Consolas" panose="020B0609020204030204" pitchFamily="49" charset="0"/>
              <a:ea typeface="Monaco" charset="0"/>
              <a:cs typeface="Monaco" charset="0"/>
            </a:endParaRPr>
          </a:p>
          <a:p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  }</a:t>
            </a:r>
          </a:p>
          <a:p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1432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写文件，查看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</p:spPr>
        <p:txBody>
          <a:bodyPr/>
          <a:lstStyle/>
          <a:p>
            <a:r>
              <a:rPr lang="zh-CN" altLang="en-US" sz="2000" dirty="0" smtClean="0"/>
              <a:t>推荐写成</a:t>
            </a:r>
            <a:r>
              <a:rPr lang="en-US" altLang="zh-CN" sz="2000" dirty="0" err="1" smtClean="0"/>
              <a:t>obj</a:t>
            </a:r>
            <a:r>
              <a:rPr lang="zh-CN" altLang="en-US" sz="2000" dirty="0" smtClean="0"/>
              <a:t>格式的网格，</a:t>
            </a:r>
            <a:r>
              <a:rPr lang="zh-CN" altLang="en-US" sz="2000" dirty="0"/>
              <a:t>最</a:t>
            </a:r>
            <a:r>
              <a:rPr lang="zh-CN" altLang="en-US" sz="2000" dirty="0" smtClean="0"/>
              <a:t>基本</a:t>
            </a:r>
            <a:r>
              <a:rPr lang="zh-CN" altLang="en-US" sz="2000" dirty="0"/>
              <a:t>的</a:t>
            </a:r>
            <a:r>
              <a:rPr lang="en-US" altLang="zh-CN" sz="2000" dirty="0" err="1" smtClean="0"/>
              <a:t>obj</a:t>
            </a:r>
            <a:r>
              <a:rPr lang="zh-CN" altLang="en-US" sz="2000" dirty="0" smtClean="0"/>
              <a:t>的格式如下</a:t>
            </a:r>
            <a:r>
              <a:rPr lang="en-US" altLang="zh-CN" sz="2000" dirty="0" smtClean="0"/>
              <a:t>(f-</a:t>
            </a:r>
            <a:r>
              <a:rPr lang="en-US" altLang="zh-CN" sz="2000" dirty="0" err="1" smtClean="0"/>
              <a:t>idx</a:t>
            </a:r>
            <a:r>
              <a:rPr lang="zh-CN" altLang="en-US" sz="2000" dirty="0" smtClean="0"/>
              <a:t>从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开始</a:t>
            </a:r>
            <a:r>
              <a:rPr lang="en-US" altLang="zh-CN" sz="2000" dirty="0" smtClean="0"/>
              <a:t>):</a:t>
            </a:r>
          </a:p>
          <a:p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fprintf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(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fp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, “</a:t>
            </a:r>
            <a:r>
              <a:rPr lang="en-US" altLang="zh-CN" sz="1600" dirty="0" smtClean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v %f %f %f\n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”, 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 points[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i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].x, points[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i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].y, points[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i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].z);</a:t>
            </a:r>
          </a:p>
          <a:p>
            <a:pPr marL="0" indent="0">
              <a:buNone/>
            </a:pPr>
            <a:r>
              <a:rPr lang="en-US" altLang="zh-CN" sz="1600" dirty="0" err="1">
                <a:latin typeface="Consolas" panose="020B0609020204030204" pitchFamily="49" charset="0"/>
                <a:ea typeface="Monaco" charset="0"/>
                <a:cs typeface="Monaco" charset="0"/>
              </a:rPr>
              <a:t>f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printf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(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fp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, “</a:t>
            </a:r>
            <a:r>
              <a:rPr lang="en-US" altLang="zh-CN" sz="1600" dirty="0" smtClean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f %d %d %d %d\n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”, </a:t>
            </a:r>
          </a:p>
          <a:p>
            <a:pPr marL="0" indent="0"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 meshes[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i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][0], meshes[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i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][1], meshes[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i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][2], meshes[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i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][3]);</a:t>
            </a:r>
            <a:endParaRPr lang="en-US" altLang="zh-CN" sz="1600" dirty="0">
              <a:latin typeface="Consolas" panose="020B0609020204030204" pitchFamily="49" charset="0"/>
              <a:ea typeface="Monaco" charset="0"/>
              <a:cs typeface="Monaco" charset="0"/>
            </a:endParaRPr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也可以存成</a:t>
            </a:r>
            <a:r>
              <a:rPr lang="en-US" altLang="zh-CN" sz="2000" dirty="0"/>
              <a:t>ply</a:t>
            </a:r>
            <a:r>
              <a:rPr lang="zh-CN" altLang="en-US" sz="2000" dirty="0" smtClean="0"/>
              <a:t>等格式</a:t>
            </a:r>
            <a:r>
              <a:rPr lang="en-US" altLang="zh-CN" sz="2000" dirty="0" smtClean="0"/>
              <a:t>……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80034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看网格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推荐</a:t>
            </a:r>
            <a:r>
              <a:rPr lang="en-US" altLang="zh-CN" dirty="0" smtClean="0"/>
              <a:t>MeshLab</a:t>
            </a:r>
            <a:r>
              <a:rPr lang="zh-CN" altLang="en-US" dirty="0" smtClean="0"/>
              <a:t>，可以使用其他软件。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573" y="2178400"/>
            <a:ext cx="5594227" cy="394776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2756069" y="2702104"/>
            <a:ext cx="2624391" cy="1450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4555" y="2998120"/>
            <a:ext cx="22397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显示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包围盒（</a:t>
            </a:r>
            <a:r>
              <a:rPr lang="en-US" altLang="zh-CN" dirty="0" smtClean="0"/>
              <a:t>AABB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点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线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线面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面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Smoothed</a:t>
            </a:r>
            <a:r>
              <a:rPr lang="zh-CN" altLang="en-US" dirty="0" smtClean="0"/>
              <a:t>面</a:t>
            </a:r>
            <a:endParaRPr lang="en-US" altLang="zh-CN" dirty="0" smtClean="0"/>
          </a:p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909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第一步的具体要求与总结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建议借助造型软件来设计复杂模型。</a:t>
            </a:r>
            <a:endParaRPr lang="en-US" altLang="zh-CN" sz="2400" dirty="0" smtClean="0"/>
          </a:p>
          <a:p>
            <a:pPr lvl="1"/>
            <a:r>
              <a:rPr lang="zh-CN" altLang="en-US" sz="1800" dirty="0" smtClean="0"/>
              <a:t>模型不宜太平整，尤其是参数曲面生成的。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模型不宜给自己挖坑</a:t>
            </a:r>
            <a:r>
              <a:rPr lang="en-US" altLang="zh-CN" sz="1800" dirty="0" smtClean="0"/>
              <a:t>(eps</a:t>
            </a:r>
            <a:r>
              <a:rPr lang="zh-CN" altLang="en-US" sz="1800" dirty="0" smtClean="0"/>
              <a:t>，分段函数等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两种方案</a:t>
            </a:r>
            <a:r>
              <a:rPr lang="en-US" altLang="zh-CN" sz="2400" dirty="0" smtClean="0"/>
              <a:t>: </a:t>
            </a:r>
          </a:p>
          <a:p>
            <a:pPr lvl="1"/>
            <a:r>
              <a:rPr lang="zh-CN" altLang="en-US" sz="1800" dirty="0" smtClean="0"/>
              <a:t>实现参数曲面求交的同学：直接使用给出的控制点进行渲染。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实现网格化求交的同学：写一个单独的小程序，输入是控制点，输出是网格。</a:t>
            </a:r>
            <a:endParaRPr lang="en-US" altLang="zh-CN" sz="1800" dirty="0" smtClean="0"/>
          </a:p>
          <a:p>
            <a:pPr lvl="1"/>
            <a:endParaRPr lang="en-US" altLang="zh-CN" sz="1800" dirty="0"/>
          </a:p>
          <a:p>
            <a:r>
              <a:rPr lang="zh-CN" altLang="en-US" sz="2400" dirty="0" smtClean="0"/>
              <a:t>虽然使用了</a:t>
            </a:r>
            <a:r>
              <a:rPr lang="en-US" altLang="zh-CN" sz="2400" dirty="0" err="1" smtClean="0"/>
              <a:t>Phong</a:t>
            </a:r>
            <a:r>
              <a:rPr lang="en-US" altLang="zh-CN" sz="2400" dirty="0" smtClean="0"/>
              <a:t> Shading</a:t>
            </a:r>
            <a:r>
              <a:rPr lang="zh-CN" altLang="en-US" sz="2400" dirty="0" smtClean="0"/>
              <a:t>之后二者效果相近，但为了鼓励探索，推荐实现前者（获得的分数也更高）。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64749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none" dirty="0" smtClean="0"/>
              <a:t>第二步：光线跟踪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851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光线跟踪类别</a:t>
            </a:r>
            <a:endParaRPr lang="zh-CN" altLang="en-US" dirty="0"/>
          </a:p>
        </p:txBody>
      </p:sp>
      <p:sp>
        <p:nvSpPr>
          <p:cNvPr id="7" name="内容占位符 4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光线投射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(Ray casting) 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zh-CN" altLang="en-US" sz="2400" dirty="0" smtClean="0"/>
              <a:t>光线跟踪</a:t>
            </a:r>
            <a:r>
              <a:rPr lang="en-US" altLang="zh-CN" sz="2400" dirty="0" smtClean="0"/>
              <a:t>(Ray Tracing)</a:t>
            </a:r>
          </a:p>
          <a:p>
            <a:r>
              <a:rPr lang="zh-CN" altLang="en-US" sz="2400" dirty="0" smtClean="0"/>
              <a:t>路径追踪</a:t>
            </a:r>
            <a:r>
              <a:rPr lang="en-US" altLang="zh-CN" sz="2400" dirty="0" smtClean="0"/>
              <a:t>(Monte Carlo Ray Tracing / Path Tracing)</a:t>
            </a:r>
          </a:p>
          <a:p>
            <a:r>
              <a:rPr lang="zh-CN" altLang="en-US" sz="2400" dirty="0" smtClean="0"/>
              <a:t>分布式光线跟踪</a:t>
            </a:r>
            <a:r>
              <a:rPr lang="en-US" altLang="zh-CN" sz="2400" dirty="0" smtClean="0"/>
              <a:t>(Distributed Ray Tracing)</a:t>
            </a:r>
          </a:p>
          <a:p>
            <a:r>
              <a:rPr lang="zh-CN" altLang="en-US" sz="2400" dirty="0" smtClean="0"/>
              <a:t>光子映射</a:t>
            </a:r>
            <a:r>
              <a:rPr lang="en-US" altLang="zh-CN" sz="2400" dirty="0" smtClean="0"/>
              <a:t>(Photon mapping)</a:t>
            </a:r>
          </a:p>
          <a:p>
            <a:r>
              <a:rPr lang="zh-CN" altLang="en-US" sz="2400" dirty="0" smtClean="0"/>
              <a:t>渐进式光子映射</a:t>
            </a:r>
            <a:r>
              <a:rPr lang="en-US" altLang="zh-CN" sz="2400" dirty="0" smtClean="0"/>
              <a:t>(Progressive Photon mapping)</a:t>
            </a:r>
          </a:p>
          <a:p>
            <a:r>
              <a:rPr lang="zh-CN" altLang="en-US" sz="2400" dirty="0" smtClean="0"/>
              <a:t>随机渐进式光子映射</a:t>
            </a:r>
            <a:r>
              <a:rPr lang="en-US" altLang="zh-CN" sz="2400" dirty="0"/>
              <a:t>(Stochastic Progressive Photon Mapping</a:t>
            </a:r>
            <a:r>
              <a:rPr lang="en-US" altLang="zh-CN" sz="2400" dirty="0" smtClean="0"/>
              <a:t>)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b="48318"/>
          <a:stretch/>
        </p:blipFill>
        <p:spPr>
          <a:xfrm>
            <a:off x="457200" y="4776144"/>
            <a:ext cx="4060916" cy="12692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t="50624"/>
          <a:stretch/>
        </p:blipFill>
        <p:spPr>
          <a:xfrm>
            <a:off x="4638137" y="4776144"/>
            <a:ext cx="4250478" cy="12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2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光线追踪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 descr="https://www.scratchapixel.com/images/upload/introduction-to-ray-tracing/lighttoey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546133"/>
            <a:ext cx="3474096" cy="260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scratchapixel.com/images/upload/introduction-to-ray-tracing/tracefromeyetolight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481" y="2414753"/>
            <a:ext cx="3624320" cy="286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05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scratchapixel.com/images/upload/introduction-to-ray-tracing/lightingnoshado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27" y="1665998"/>
            <a:ext cx="505777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8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www.scratchapixel.com/images/upload/introduction-to-ray-tracing/lightingshado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009" y="1746141"/>
            <a:ext cx="50577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8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www.scratchapixel.com/images/upload/introduction-to-ray-tracing/pixelrende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93" y="2232188"/>
            <a:ext cx="5057775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42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网格简化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12" y="1600200"/>
            <a:ext cx="3888432" cy="44848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521" y="1582944"/>
            <a:ext cx="3865758" cy="44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7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www.scratchapixel.com/images/upload/introduction-to-ray-tracing/reflectionrefract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043" y="1750026"/>
            <a:ext cx="6486963" cy="426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01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经典的光线跟踪算法</a:t>
            </a:r>
            <a:r>
              <a:rPr lang="en-US" altLang="zh-CN" dirty="0" smtClean="0"/>
              <a:t>(</a:t>
            </a:r>
            <a:r>
              <a:rPr lang="zh-CN" altLang="en-US" dirty="0" smtClean="0"/>
              <a:t>单点光源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510461"/>
          </a:xfrm>
        </p:spPr>
        <p:txBody>
          <a:bodyPr>
            <a:norm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RayTracer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(Ray, Depth,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weight, &amp;Color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)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{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smtClean="0">
                <a:solidFill>
                  <a:srgbClr val="00B05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Color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= 0;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if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(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weight</a:t>
            </a:r>
            <a:r>
              <a:rPr lang="zh-CN" altLang="en-US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衰减</a:t>
            </a:r>
            <a:r>
              <a:rPr lang="zh-CN" altLang="en-US" sz="1600" dirty="0">
                <a:latin typeface="Consolas" panose="020B0609020204030204" pitchFamily="49" charset="0"/>
                <a:ea typeface="Monaco" charset="0"/>
                <a:cs typeface="Monaco" charset="0"/>
              </a:rPr>
              <a:t>到小于给定值 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) </a:t>
            </a:r>
            <a:r>
              <a:rPr lang="en-US" altLang="zh-CN" sz="1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return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;  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// </a:t>
            </a:r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递归终止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: </a:t>
            </a:r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给定衰减阈值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.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Monaco" charset="0"/>
              <a:cs typeface="Monaco" charset="0"/>
            </a:endParaRP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 smtClean="0">
                <a:solidFill>
                  <a:srgbClr val="00B05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  Color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= Background;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zh-CN" altLang="en-US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计算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Ray</a:t>
            </a:r>
            <a:r>
              <a:rPr lang="zh-CN" altLang="en-US" sz="1600" dirty="0">
                <a:latin typeface="Consolas" panose="020B0609020204030204" pitchFamily="49" charset="0"/>
                <a:ea typeface="Monaco" charset="0"/>
                <a:cs typeface="Monaco" charset="0"/>
              </a:rPr>
              <a:t>与</a:t>
            </a:r>
            <a:r>
              <a:rPr lang="zh-CN" altLang="en-US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场景中最近的物体的交点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P;      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	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// </a:t>
            </a:r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可以采用多种加速方法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smtClean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if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( </a:t>
            </a:r>
            <a:r>
              <a:rPr lang="zh-CN" altLang="en-US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没有交点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) </a:t>
            </a:r>
            <a:r>
              <a:rPr lang="en-US" altLang="zh-CN" sz="1600" dirty="0" smtClean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return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;            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	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// </a:t>
            </a:r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递归终止：返回背景色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</a:t>
            </a:r>
            <a:r>
              <a:rPr lang="en-US" altLang="zh-CN" sz="1600" dirty="0" smtClean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if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( P</a:t>
            </a:r>
            <a:r>
              <a:rPr lang="zh-CN" altLang="en-US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非阴影点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)                    	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// P</a:t>
            </a:r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与光源间是否有物体阻挡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  </a:t>
            </a:r>
            <a:r>
              <a:rPr lang="en-US" altLang="zh-CN" sz="1600" dirty="0" smtClean="0">
                <a:solidFill>
                  <a:srgbClr val="00B05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Color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= </a:t>
            </a:r>
            <a:r>
              <a:rPr lang="zh-CN" altLang="en-US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局部光强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;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               	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// </a:t>
            </a:r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如：书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P149, </a:t>
            </a:r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局部光强计算公式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</a:t>
            </a:r>
            <a:r>
              <a:rPr lang="en-US" altLang="zh-CN" sz="1600" dirty="0" smtClean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if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( Depth &gt; 1 ) {                 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	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// </a:t>
            </a:r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递归终止：一定次数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 </a:t>
            </a:r>
            <a:r>
              <a:rPr lang="en-US" altLang="zh-CN" sz="1600" dirty="0" smtClean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if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( </a:t>
            </a:r>
            <a:r>
              <a:rPr lang="zh-CN" altLang="en-US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当前面是镜面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) {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    </a:t>
            </a:r>
            <a:r>
              <a:rPr lang="zh-CN" altLang="en-US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计算反射光线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ReflectedRay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   </a:t>
            </a:r>
            <a:r>
              <a:rPr lang="en-US" altLang="zh-CN" sz="16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RayTracer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(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ReflectedRay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, Depth-1, weight*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w_r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, &amp;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RefColor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);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   </a:t>
            </a:r>
            <a:r>
              <a:rPr lang="en-US" altLang="zh-CN" sz="1600" dirty="0" smtClean="0">
                <a:solidFill>
                  <a:srgbClr val="00B05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Color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+= 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w_r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* 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RefColor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;</a:t>
            </a:r>
            <a:endParaRPr lang="en-US" altLang="zh-CN" sz="1600" dirty="0" smtClean="0">
              <a:latin typeface="Consolas" panose="020B0609020204030204" pitchFamily="49" charset="0"/>
              <a:ea typeface="Monaco" charset="0"/>
              <a:cs typeface="Monaco" charset="0"/>
            </a:endParaRP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 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 </a:t>
            </a:r>
            <a:r>
              <a:rPr lang="en-US" altLang="zh-CN" sz="1600" dirty="0" smtClean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if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( </a:t>
            </a:r>
            <a:r>
              <a:rPr lang="zh-CN" altLang="en-US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当前面是透射面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) {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   </a:t>
            </a:r>
            <a:r>
              <a:rPr lang="zh-CN" altLang="en-US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计算透射光线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TransmittedRay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;</a:t>
            </a:r>
            <a:endParaRPr lang="en-US" altLang="zh-CN" sz="1600" dirty="0">
              <a:latin typeface="Consolas" panose="020B0609020204030204" pitchFamily="49" charset="0"/>
              <a:ea typeface="Monaco" charset="0"/>
              <a:cs typeface="Monaco" charset="0"/>
            </a:endParaRP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   </a:t>
            </a:r>
            <a:r>
              <a:rPr lang="en-US" altLang="zh-CN" sz="16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RayTracer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(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TransmittedRay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, 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Depth-1,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weight*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w_t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, &amp;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TransColor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);</a:t>
            </a:r>
            <a:endParaRPr lang="en-US" altLang="zh-CN" sz="1600" dirty="0">
              <a:latin typeface="Consolas" panose="020B0609020204030204" pitchFamily="49" charset="0"/>
              <a:ea typeface="Monaco" charset="0"/>
              <a:cs typeface="Monaco" charset="0"/>
            </a:endParaRP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   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</a:t>
            </a:r>
            <a:r>
              <a:rPr lang="en-US" altLang="zh-CN" sz="1600" dirty="0" smtClean="0">
                <a:solidFill>
                  <a:srgbClr val="00B05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Color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+= 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w_t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* </a:t>
            </a:r>
            <a:r>
              <a:rPr lang="en-US" altLang="zh-CN" sz="1600" dirty="0" err="1" smtClean="0">
                <a:latin typeface="Consolas" panose="020B0609020204030204" pitchFamily="49" charset="0"/>
                <a:ea typeface="Monaco" charset="0"/>
                <a:cs typeface="Monaco" charset="0"/>
              </a:rPr>
              <a:t>TransColor</a:t>
            </a: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  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  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 smtClean="0">
                <a:latin typeface="Consolas" panose="020B0609020204030204" pitchFamily="49" charset="0"/>
                <a:ea typeface="Monaco" charset="0"/>
                <a:cs typeface="Monaco" charset="0"/>
              </a:rPr>
              <a:t>}</a:t>
            </a:r>
            <a:endParaRPr lang="zh-CN" altLang="en-US" sz="1600" dirty="0">
              <a:latin typeface="Consolas" panose="020B0609020204030204" pitchFamily="49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4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光线追踪的局部光强计算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Phong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Blinn-Phong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BRDF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实现其他</a:t>
            </a:r>
            <a:r>
              <a:rPr lang="en-US" altLang="zh-CN" dirty="0" smtClean="0"/>
              <a:t>BSDF</a:t>
            </a:r>
            <a:r>
              <a:rPr lang="zh-CN" altLang="en-US" dirty="0" smtClean="0"/>
              <a:t>可以达到更逼真的材质效果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Cook-Torrance</a:t>
            </a:r>
          </a:p>
          <a:p>
            <a:pPr lvl="1"/>
            <a:r>
              <a:rPr lang="en-US" altLang="zh-CN" dirty="0" smtClean="0"/>
              <a:t>Ward</a:t>
            </a:r>
          </a:p>
          <a:p>
            <a:pPr lvl="1"/>
            <a:r>
              <a:rPr lang="en-US" altLang="zh-CN" dirty="0" smtClean="0"/>
              <a:t>…</a:t>
            </a:r>
          </a:p>
        </p:txBody>
      </p:sp>
      <p:pic>
        <p:nvPicPr>
          <p:cNvPr id="10242" name="Picture 2" descr="Visual comparison: BlinnâPhong highlights are larger than Phong with the same exponent, but by lowering the exponent, they can become nearly equivalen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29453"/>
            <a:ext cx="38100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1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算法中需要实现的模块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5" t="5105" r="15730" b="3808"/>
          <a:stretch/>
        </p:blipFill>
        <p:spPr>
          <a:xfrm>
            <a:off x="5579297" y="1522783"/>
            <a:ext cx="3099739" cy="23402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297" y="3907104"/>
            <a:ext cx="3099739" cy="2293224"/>
          </a:xfrm>
          <a:prstGeom prst="rect">
            <a:avLst/>
          </a:prstGeom>
        </p:spPr>
      </p:pic>
      <p:sp>
        <p:nvSpPr>
          <p:cNvPr id="8" name="内容占位符 4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 dirty="0" smtClean="0"/>
              <a:t>物体类 </a:t>
            </a:r>
            <a:r>
              <a:rPr lang="en-US" altLang="zh-CN" sz="2400" dirty="0" smtClean="0"/>
              <a:t>/ </a:t>
            </a:r>
            <a:r>
              <a:rPr lang="zh-CN" altLang="en-US" sz="2400" dirty="0" smtClean="0"/>
              <a:t>场景类：组织场景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相机类：产生最开始的光线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光线投射</a:t>
            </a:r>
            <a:r>
              <a:rPr lang="en-US" altLang="zh-CN" sz="2400" dirty="0" smtClean="0"/>
              <a:t>)</a:t>
            </a:r>
          </a:p>
          <a:p>
            <a:endParaRPr lang="en-US" altLang="zh-CN" sz="2400" dirty="0"/>
          </a:p>
          <a:p>
            <a:r>
              <a:rPr lang="zh-CN" altLang="en-US" sz="2400" dirty="0" smtClean="0"/>
              <a:t>求交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是否有交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交点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交点处的法向</a:t>
            </a:r>
            <a:endParaRPr lang="en-US" altLang="zh-CN" sz="2000" dirty="0" smtClean="0"/>
          </a:p>
          <a:p>
            <a:pPr lvl="1"/>
            <a:endParaRPr lang="en-US" altLang="zh-CN" sz="2000" dirty="0"/>
          </a:p>
          <a:p>
            <a:r>
              <a:rPr lang="zh-CN" altLang="en-US" sz="2400" dirty="0" smtClean="0"/>
              <a:t>求反射光线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折射光线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局部光照强度的计算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770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物体 </a:t>
            </a:r>
            <a:r>
              <a:rPr lang="en-US" altLang="zh-CN" dirty="0" smtClean="0"/>
              <a:t>/ </a:t>
            </a:r>
            <a:r>
              <a:rPr lang="zh-CN" altLang="en-US" dirty="0" smtClean="0"/>
              <a:t>场景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物体的定义</a:t>
                </a:r>
                <a:r>
                  <a:rPr lang="en-US" altLang="zh-CN" dirty="0" smtClean="0"/>
                  <a:t>: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CN" altLang="en-US" dirty="0" smtClean="0"/>
                  <a:t>参数定义</a:t>
                </a:r>
                <a:r>
                  <a:rPr lang="zh-CN" altLang="en-US" dirty="0"/>
                  <a:t>（</a:t>
                </a:r>
                <a:r>
                  <a:rPr lang="zh-CN" altLang="en-US" dirty="0" smtClean="0"/>
                  <a:t>球，立方体，参数曲线曲面物体</a:t>
                </a:r>
                <a:r>
                  <a:rPr lang="zh-CN" altLang="en-US" dirty="0"/>
                  <a:t>）</a:t>
                </a:r>
                <a:endParaRPr lang="en-US" altLang="zh-CN" dirty="0" smtClean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CN" altLang="en-US" dirty="0" smtClean="0"/>
                  <a:t>网格组织</a:t>
                </a:r>
                <a:endParaRPr lang="en-US" altLang="zh-CN" dirty="0" smtClean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CN" altLang="en-US" dirty="0" smtClean="0"/>
                  <a:t>材质属性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r>
                  <a:rPr lang="zh-CN" altLang="en-US" dirty="0" smtClean="0"/>
                  <a:t>物体在世界坐标系中的位置</a:t>
                </a:r>
                <a:r>
                  <a:rPr lang="en-US" altLang="zh-CN" dirty="0" smtClean="0"/>
                  <a:t>:</a:t>
                </a:r>
              </a:p>
              <a:p>
                <a:pPr lvl="1"/>
                <a:r>
                  <a:rPr lang="en-US" altLang="zh-CN" dirty="0" smtClean="0"/>
                  <a:t>Pose</a:t>
                </a:r>
                <a:r>
                  <a:rPr lang="zh-CN" altLang="en-US" dirty="0" smtClean="0"/>
                  <a:t>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𝑜𝑏𝑗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𝕊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world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obj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obj</m:t>
                        </m:r>
                      </m:sub>
                    </m:sSub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66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变换矩阵 </a:t>
            </a:r>
            <a:r>
              <a:rPr lang="en-US" altLang="zh-CN" dirty="0" smtClean="0"/>
              <a:t>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描述三维世界中的变换，是图形学和视觉研究的重要基础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 smtClean="0"/>
                  <a:t>是一个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zh-CN" altLang="en-US" dirty="0" smtClean="0"/>
                  <a:t>的旋转矩阵，描述一个旋转，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 smtClean="0"/>
                  <a:t>是平移向量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 r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25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变换矩阵乘坐标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假设有坐标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等价地，我们可以将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dirty="0" smtClean="0"/>
                  <a:t>写成齐次坐标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altLang="zh-CN" dirty="0" smtClean="0"/>
              </a:p>
              <a:p>
                <a:r>
                  <a:rPr lang="zh-CN" altLang="en-US" dirty="0" smtClean="0"/>
                  <a:t>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05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三维空间中的旋转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有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个自由度，描述方式多种多样：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欧拉角</a:t>
            </a:r>
            <a:endParaRPr lang="en-US" altLang="zh-CN" dirty="0" smtClean="0"/>
          </a:p>
          <a:p>
            <a:pPr lvl="1"/>
            <a:r>
              <a:rPr lang="zh-CN" altLang="en-US" dirty="0"/>
              <a:t>旋转</a:t>
            </a:r>
            <a:r>
              <a:rPr lang="zh-CN" altLang="en-US" dirty="0" smtClean="0"/>
              <a:t>矩阵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四元数</a:t>
            </a:r>
            <a:endParaRPr lang="en-US" altLang="zh-CN" dirty="0" smtClean="0"/>
          </a:p>
          <a:p>
            <a:r>
              <a:rPr lang="zh-CN" altLang="en-US" dirty="0" smtClean="0"/>
              <a:t>他们可以相互转换：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eul2quat / quat2eul</a:t>
            </a:r>
          </a:p>
          <a:p>
            <a:pPr lvl="1"/>
            <a:r>
              <a:rPr lang="en-US" altLang="zh-CN" dirty="0" smtClean="0"/>
              <a:t>eul2rotm / rotm2eul</a:t>
            </a:r>
          </a:p>
          <a:p>
            <a:pPr lvl="1"/>
            <a:r>
              <a:rPr lang="en-US" altLang="zh-CN" dirty="0" smtClean="0"/>
              <a:t>…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5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产生光线</a:t>
            </a:r>
            <a:r>
              <a:rPr lang="en-US" altLang="zh-CN" dirty="0"/>
              <a:t>(Ray Casting)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67063" y="160020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dirty="0" smtClean="0">
                <a:latin typeface="Inconsolata" panose="020B0609030003000000" pitchFamily="49" charset="0"/>
              </a:rPr>
              <a:t>视点：</a:t>
            </a:r>
            <a:r>
              <a:rPr lang="en-US" altLang="zh-CN" sz="1800" dirty="0" smtClean="0">
                <a:latin typeface="Inconsolata" panose="020B0609030003000000" pitchFamily="49" charset="0"/>
              </a:rPr>
              <a:t>(0, 0, -1)  </a:t>
            </a:r>
            <a:r>
              <a:rPr lang="zh-CN" altLang="en-US" sz="1800" dirty="0" smtClean="0">
                <a:latin typeface="Inconsolata" panose="020B0609030003000000" pitchFamily="49" charset="0"/>
              </a:rPr>
              <a:t>视</a:t>
            </a:r>
            <a:r>
              <a:rPr lang="zh-CN" altLang="en-US" sz="1800" dirty="0">
                <a:latin typeface="Inconsolata" panose="020B0609030003000000" pitchFamily="49" charset="0"/>
              </a:rPr>
              <a:t>方向：</a:t>
            </a:r>
            <a:r>
              <a:rPr lang="en-US" altLang="zh-CN" sz="1800" dirty="0">
                <a:latin typeface="Inconsolata" panose="020B0609030003000000" pitchFamily="49" charset="0"/>
                <a:sym typeface="Wingdings" panose="05000000000000000000" pitchFamily="2" charset="2"/>
              </a:rPr>
              <a:t>(0, 0, 1)</a:t>
            </a:r>
            <a:r>
              <a:rPr lang="en-US" altLang="zh-CN" sz="1800" dirty="0" smtClean="0">
                <a:latin typeface="Inconsolata" panose="020B0609030003000000" pitchFamily="49" charset="0"/>
              </a:rPr>
              <a:t> </a:t>
            </a:r>
            <a:r>
              <a:rPr lang="zh-CN" altLang="en-US" sz="1800" dirty="0" smtClean="0">
                <a:latin typeface="Inconsolata" panose="020B0609030003000000" pitchFamily="49" charset="0"/>
              </a:rPr>
              <a:t>上方向：</a:t>
            </a:r>
            <a:r>
              <a:rPr lang="en-US" altLang="zh-CN" sz="1800" dirty="0" smtClean="0">
                <a:latin typeface="Inconsolata" panose="020B0609030003000000" pitchFamily="49" charset="0"/>
                <a:sym typeface="Wingdings" panose="05000000000000000000" pitchFamily="2" charset="2"/>
              </a:rPr>
              <a:t>(0, 1, 0)  </a:t>
            </a:r>
            <a:r>
              <a:rPr lang="zh-CN" altLang="en-US" sz="1800" dirty="0" smtClean="0">
                <a:latin typeface="Inconsolata" panose="020B0609030003000000" pitchFamily="49" charset="0"/>
              </a:rPr>
              <a:t>视平面：</a:t>
            </a:r>
            <a:r>
              <a:rPr lang="en-US" altLang="zh-CN" sz="1800" dirty="0" smtClean="0">
                <a:latin typeface="Inconsolata" panose="020B0609030003000000" pitchFamily="49" charset="0"/>
              </a:rPr>
              <a:t>Z = 0</a:t>
            </a:r>
          </a:p>
          <a:p>
            <a:pPr marL="0" indent="0">
              <a:buNone/>
            </a:pPr>
            <a:r>
              <a:rPr lang="zh-CN" altLang="en-US" sz="1800" dirty="0" smtClean="0">
                <a:latin typeface="Inconsolata" panose="020B0609030003000000" pitchFamily="49" charset="0"/>
              </a:rPr>
              <a:t>相机张角：</a:t>
            </a:r>
            <a:r>
              <a:rPr lang="en-US" altLang="zh-CN" sz="1800" dirty="0" err="1" smtClean="0">
                <a:latin typeface="Inconsolata" panose="020B0609030003000000" pitchFamily="49" charset="0"/>
              </a:rPr>
              <a:t>fov_h</a:t>
            </a:r>
            <a:r>
              <a:rPr lang="en-US" altLang="zh-CN" sz="1800" dirty="0" smtClean="0">
                <a:latin typeface="Inconsolata" panose="020B0609030003000000" pitchFamily="49" charset="0"/>
              </a:rPr>
              <a:t> = 45° </a:t>
            </a:r>
            <a:r>
              <a:rPr lang="zh-CN" altLang="en-US" sz="1800" dirty="0" smtClean="0">
                <a:latin typeface="Inconsolata" panose="020B0609030003000000" pitchFamily="49" charset="0"/>
              </a:rPr>
              <a:t>分辨率：</a:t>
            </a:r>
            <a:r>
              <a:rPr lang="en-US" altLang="zh-CN" sz="1800" dirty="0" smtClean="0">
                <a:latin typeface="Inconsolata" panose="020B0609030003000000" pitchFamily="49" charset="0"/>
              </a:rPr>
              <a:t>(w, h) </a:t>
            </a:r>
          </a:p>
          <a:p>
            <a:pPr marL="0" indent="0">
              <a:buNone/>
            </a:pPr>
            <a:endParaRPr lang="en-US" altLang="zh-CN" sz="1800" dirty="0" smtClean="0">
              <a:latin typeface="Inconsolata" panose="020B0609030003000000" pitchFamily="49" charset="0"/>
            </a:endParaRPr>
          </a:p>
          <a:p>
            <a:pPr marL="0" indent="0">
              <a:buNone/>
            </a:pPr>
            <a:r>
              <a:rPr lang="en-US" altLang="zh-CN" sz="1800" dirty="0" err="1" smtClean="0">
                <a:latin typeface="Inconsolata" panose="020B0609030003000000" pitchFamily="49" charset="0"/>
              </a:rPr>
              <a:t>fx</a:t>
            </a:r>
            <a:r>
              <a:rPr lang="en-US" altLang="zh-CN" sz="1800" dirty="0" smtClean="0">
                <a:latin typeface="Inconsolata" panose="020B0609030003000000" pitchFamily="49" charset="0"/>
              </a:rPr>
              <a:t> = </a:t>
            </a:r>
            <a:r>
              <a:rPr lang="en-US" altLang="zh-CN" sz="1800" dirty="0" err="1" smtClean="0">
                <a:latin typeface="Inconsolata" panose="020B0609030003000000" pitchFamily="49" charset="0"/>
              </a:rPr>
              <a:t>fy</a:t>
            </a:r>
            <a:r>
              <a:rPr lang="en-US" altLang="zh-CN" sz="1800" dirty="0" smtClean="0">
                <a:latin typeface="Inconsolata" panose="020B0609030003000000" pitchFamily="49" charset="0"/>
              </a:rPr>
              <a:t> = (h/2) / tan( </a:t>
            </a:r>
            <a:r>
              <a:rPr lang="en-US" altLang="zh-CN" sz="1800" dirty="0" err="1" smtClean="0">
                <a:latin typeface="Inconsolata" panose="020B0609030003000000" pitchFamily="49" charset="0"/>
              </a:rPr>
              <a:t>fov_h</a:t>
            </a:r>
            <a:r>
              <a:rPr lang="en-US" altLang="zh-CN" sz="1800" dirty="0" smtClean="0">
                <a:latin typeface="Inconsolata" panose="020B0609030003000000" pitchFamily="49" charset="0"/>
              </a:rPr>
              <a:t>/2 )</a:t>
            </a:r>
          </a:p>
          <a:p>
            <a:pPr marL="0" indent="0">
              <a:buNone/>
            </a:pPr>
            <a:r>
              <a:rPr lang="zh-CN" altLang="en-US" sz="1800" dirty="0" smtClean="0">
                <a:latin typeface="Inconsolata" panose="020B0609030003000000" pitchFamily="49" charset="0"/>
              </a:rPr>
              <a:t>最终输出图像上的一点</a:t>
            </a:r>
            <a:r>
              <a:rPr lang="en-US" altLang="zh-CN" sz="1800" dirty="0" smtClean="0">
                <a:latin typeface="Inconsolata" panose="020B0609030003000000" pitchFamily="49" charset="0"/>
              </a:rPr>
              <a:t>Pixel(u, </a:t>
            </a:r>
            <a:r>
              <a:rPr lang="en-US" altLang="zh-CN" sz="1800" dirty="0">
                <a:latin typeface="Inconsolata" panose="020B0609030003000000" pitchFamily="49" charset="0"/>
              </a:rPr>
              <a:t>v</a:t>
            </a:r>
            <a:r>
              <a:rPr lang="en-US" altLang="zh-CN" sz="1800" dirty="0" smtClean="0">
                <a:latin typeface="Inconsolata" panose="020B0609030003000000" pitchFamily="49" charset="0"/>
              </a:rPr>
              <a:t>)</a:t>
            </a:r>
            <a:r>
              <a:rPr lang="zh-CN" altLang="en-US" sz="1800" dirty="0" smtClean="0">
                <a:latin typeface="Inconsolata" panose="020B0609030003000000" pitchFamily="49" charset="0"/>
              </a:rPr>
              <a:t>在视平面上的对应点</a:t>
            </a:r>
            <a:r>
              <a:rPr lang="en-US" altLang="zh-CN" sz="1800" dirty="0" smtClean="0">
                <a:latin typeface="Inconsolata" panose="020B0609030003000000" pitchFamily="49" charset="0"/>
              </a:rPr>
              <a:t>:</a:t>
            </a:r>
          </a:p>
          <a:p>
            <a:pPr marL="0" indent="0">
              <a:buNone/>
            </a:pPr>
            <a:r>
              <a:rPr lang="en-US" altLang="zh-CN" sz="1800" dirty="0" smtClean="0">
                <a:latin typeface="Inconsolata" panose="020B0609030003000000" pitchFamily="49" charset="0"/>
              </a:rPr>
              <a:t>  P = ( (u-cx)/</a:t>
            </a:r>
            <a:r>
              <a:rPr lang="en-US" altLang="zh-CN" sz="1800" dirty="0" err="1" smtClean="0">
                <a:latin typeface="Inconsolata" panose="020B0609030003000000" pitchFamily="49" charset="0"/>
              </a:rPr>
              <a:t>fx</a:t>
            </a:r>
            <a:r>
              <a:rPr lang="en-US" altLang="zh-CN" sz="1800" dirty="0" smtClean="0">
                <a:latin typeface="Inconsolata" panose="020B0609030003000000" pitchFamily="49" charset="0"/>
              </a:rPr>
              <a:t> , (v-cy)/</a:t>
            </a:r>
            <a:r>
              <a:rPr lang="en-US" altLang="zh-CN" sz="1800" dirty="0" err="1" smtClean="0">
                <a:latin typeface="Inconsolata" panose="020B0609030003000000" pitchFamily="49" charset="0"/>
              </a:rPr>
              <a:t>fy</a:t>
            </a:r>
            <a:r>
              <a:rPr lang="en-US" altLang="zh-CN" sz="1800" dirty="0" smtClean="0">
                <a:latin typeface="Inconsolata" panose="020B0609030003000000" pitchFamily="49" charset="0"/>
              </a:rPr>
              <a:t> , 0)</a:t>
            </a:r>
          </a:p>
          <a:p>
            <a:pPr marL="0" indent="0">
              <a:buNone/>
            </a:pPr>
            <a:endParaRPr lang="en-US" altLang="zh-CN" sz="1800" dirty="0" smtClean="0">
              <a:latin typeface="Inconsolata" panose="020B0609030003000000" pitchFamily="49" charset="0"/>
            </a:endParaRPr>
          </a:p>
          <a:p>
            <a:pPr marL="0" indent="0">
              <a:buNone/>
            </a:pPr>
            <a:r>
              <a:rPr lang="zh-CN" altLang="en-US" sz="1800" dirty="0" smtClean="0">
                <a:latin typeface="Inconsolata" panose="020B0609030003000000" pitchFamily="49" charset="0"/>
              </a:rPr>
              <a:t>过视点作一条到</a:t>
            </a:r>
            <a:r>
              <a:rPr lang="en-US" altLang="zh-CN" sz="1800" dirty="0" smtClean="0">
                <a:latin typeface="Inconsolata" panose="020B0609030003000000" pitchFamily="49" charset="0"/>
              </a:rPr>
              <a:t>P</a:t>
            </a:r>
            <a:r>
              <a:rPr lang="zh-CN" altLang="en-US" sz="1800" dirty="0" smtClean="0">
                <a:latin typeface="Inconsolata" panose="020B0609030003000000" pitchFamily="49" charset="0"/>
              </a:rPr>
              <a:t>的射线，即为初始光线。</a:t>
            </a:r>
            <a:endParaRPr lang="en-US" altLang="zh-CN" sz="1800" dirty="0" smtClean="0">
              <a:latin typeface="Inconsolata" panose="020B0609030003000000" pitchFamily="49" charset="0"/>
            </a:endParaRPr>
          </a:p>
          <a:p>
            <a:pPr marL="0" indent="0">
              <a:buNone/>
            </a:pPr>
            <a:endParaRPr lang="en-US" altLang="zh-CN" sz="1800" dirty="0">
              <a:latin typeface="Inconsolata" panose="020B0609030003000000" pitchFamily="49" charset="0"/>
            </a:endParaRPr>
          </a:p>
          <a:p>
            <a:pPr marL="0" indent="0">
              <a:buNone/>
            </a:pPr>
            <a:endParaRPr lang="en-US" altLang="zh-CN" sz="1800" dirty="0">
              <a:latin typeface="Inconsolata" panose="020B0609030003000000" pitchFamily="49" charset="0"/>
            </a:endParaRPr>
          </a:p>
          <a:p>
            <a:pPr marL="0" indent="0">
              <a:buNone/>
            </a:pPr>
            <a:r>
              <a:rPr lang="en-US" altLang="zh-CN" sz="1800" dirty="0" err="1" smtClean="0">
                <a:latin typeface="Inconsolata" panose="020B0609030003000000" pitchFamily="49" charset="0"/>
              </a:rPr>
              <a:t>Fov</a:t>
            </a:r>
            <a:r>
              <a:rPr lang="zh-CN" altLang="en-US" sz="1800" dirty="0" smtClean="0">
                <a:latin typeface="Inconsolata" panose="020B0609030003000000" pitchFamily="49" charset="0"/>
              </a:rPr>
              <a:t>和</a:t>
            </a:r>
            <a:r>
              <a:rPr lang="en-US" altLang="zh-CN" sz="1800" dirty="0" smtClean="0">
                <a:latin typeface="Inconsolata" panose="020B0609030003000000" pitchFamily="49" charset="0"/>
              </a:rPr>
              <a:t>Resolution</a:t>
            </a:r>
            <a:r>
              <a:rPr lang="zh-CN" altLang="en-US" sz="1800" dirty="0" smtClean="0">
                <a:latin typeface="Inconsolata" panose="020B0609030003000000" pitchFamily="49" charset="0"/>
              </a:rPr>
              <a:t>被称为相机的内参。</a:t>
            </a:r>
            <a:endParaRPr lang="en-US" altLang="zh-CN" sz="1800" dirty="0" smtClean="0">
              <a:latin typeface="Inconsolata" panose="020B0609030003000000" pitchFamily="49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88111" y="623430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真实世界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6568" y="1708485"/>
            <a:ext cx="721895" cy="445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</a:t>
            </a:r>
          </a:p>
        </p:txBody>
      </p:sp>
      <p:sp>
        <p:nvSpPr>
          <p:cNvPr id="11" name="矩形 10"/>
          <p:cNvSpPr/>
          <p:nvPr/>
        </p:nvSpPr>
        <p:spPr>
          <a:xfrm>
            <a:off x="216567" y="2883569"/>
            <a:ext cx="721895" cy="445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计算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22582" y="5040532"/>
            <a:ext cx="721895" cy="445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解释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28600" y="4081933"/>
            <a:ext cx="721895" cy="445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输出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048" y="4189586"/>
            <a:ext cx="3643952" cy="149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3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线面求交（基本）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 smtClean="0"/>
                  <a:t>光线：参数直线，最终交点必须满足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sz="2400" dirty="0" smtClean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 smtClean="0"/>
                  <a:t> </a:t>
                </a:r>
              </a:p>
              <a:p>
                <a:endParaRPr lang="en-US" altLang="zh-CN" sz="2400" dirty="0" smtClean="0"/>
              </a:p>
              <a:p>
                <a:r>
                  <a:rPr lang="zh-CN" altLang="en-US" sz="2400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 smtClean="0"/>
                  <a:t>是最初产生的光线，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400" dirty="0" smtClean="0"/>
                  <a:t>为视点，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 smtClean="0"/>
                  <a:t>根据上页求得；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否则，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400" dirty="0" smtClean="0"/>
                  <a:t>为交点，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sz="2400" dirty="0" smtClean="0"/>
                  <a:t>根据反射，折射公式求得。</a:t>
                </a:r>
                <a:endParaRPr lang="en-US" altLang="zh-CN" sz="2400" dirty="0"/>
              </a:p>
              <a:p>
                <a:endParaRPr lang="en-US" altLang="zh-CN" sz="2400" b="1" dirty="0" smtClean="0"/>
              </a:p>
              <a:p>
                <a:r>
                  <a:rPr lang="zh-CN" altLang="en-US" sz="2400" dirty="0" smtClean="0"/>
                  <a:t>求交关键要求两个东西：</a:t>
                </a:r>
                <a:endParaRPr lang="en-US" altLang="zh-CN" sz="2400" dirty="0" smtClean="0"/>
              </a:p>
              <a:p>
                <a:pPr lvl="1"/>
                <a:r>
                  <a:rPr lang="zh-CN" altLang="en-US" sz="2000" dirty="0" smtClean="0"/>
                  <a:t>交点</a:t>
                </a:r>
                <a:endParaRPr lang="en-US" altLang="zh-CN" sz="2000" dirty="0" smtClean="0"/>
              </a:p>
              <a:p>
                <a:pPr lvl="1"/>
                <a:r>
                  <a:rPr lang="zh-CN" altLang="en-US" sz="2000" dirty="0" smtClean="0"/>
                  <a:t>交点处面的法</a:t>
                </a:r>
                <a:r>
                  <a:rPr lang="zh-CN" altLang="en-US" sz="2000" dirty="0"/>
                  <a:t>向</a:t>
                </a:r>
                <a:endParaRPr lang="en-US" altLang="zh-CN" sz="18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63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05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不同代价函数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297712" y="2613868"/>
            <a:ext cx="8619046" cy="2383434"/>
            <a:chOff x="457201" y="2560706"/>
            <a:chExt cx="9734084" cy="269177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1" y="2571340"/>
              <a:ext cx="3009337" cy="261734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5577" y="2581973"/>
              <a:ext cx="3359970" cy="267051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15546" y="2560706"/>
              <a:ext cx="3375739" cy="2681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675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线面求交（参数曲面，</a:t>
            </a:r>
            <a:r>
              <a:rPr lang="en-US" altLang="zh-CN" dirty="0" smtClean="0"/>
              <a:t>P107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 smtClean="0"/>
                  <a:t>求交判断的加速：根据</a:t>
                </a:r>
                <a:r>
                  <a:rPr lang="en-US" altLang="zh-CN" sz="2400" dirty="0" err="1"/>
                  <a:t>Bézier</a:t>
                </a:r>
                <a:r>
                  <a:rPr lang="zh-CN" altLang="en-US" sz="2400" dirty="0" smtClean="0"/>
                  <a:t>曲面凸包性，可以先判断与其构造点组成的凸包是否有交。</a:t>
                </a:r>
                <a:endParaRPr lang="en-US" altLang="zh-CN" sz="1800" dirty="0" smtClean="0"/>
              </a:p>
              <a:p>
                <a:endParaRPr lang="en-US" altLang="zh-CN" sz="2400" dirty="0" smtClean="0"/>
              </a:p>
              <a:p>
                <a:r>
                  <a:rPr lang="zh-CN" altLang="en-US" sz="2400" dirty="0" smtClean="0"/>
                  <a:t>低次曲面的求交，可以选择直接解方程：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)≜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 smtClean="0"/>
              </a:p>
              <a:p>
                <a:endParaRPr lang="en-US" altLang="zh-CN" sz="2400" dirty="0" smtClean="0"/>
              </a:p>
              <a:p>
                <a:r>
                  <a:rPr lang="zh-CN" altLang="en-US" sz="2400" dirty="0" smtClean="0"/>
                  <a:t>涉及到三元非线性方程组的求解问题</a:t>
                </a:r>
                <a:endParaRPr lang="en-US" altLang="zh-CN" sz="2400" dirty="0"/>
              </a:p>
              <a:p>
                <a:endParaRPr lang="en-US" altLang="zh-CN" sz="24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34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线面求交（参数</a:t>
            </a:r>
            <a:r>
              <a:rPr lang="zh-CN" altLang="en-US" dirty="0" smtClean="0"/>
              <a:t>曲面）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高次曲面的求交</a:t>
                </a:r>
                <a:r>
                  <a:rPr lang="zh-CN" altLang="en-US" sz="2400" dirty="0" smtClean="0"/>
                  <a:t>，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可以参考</a:t>
                </a:r>
                <a:r>
                  <a:rPr lang="en-US" altLang="zh-CN" sz="2400" dirty="0" smtClean="0">
                    <a:solidFill>
                      <a:prstClr val="black"/>
                    </a:solidFill>
                  </a:rPr>
                  <a:t>P107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，也可以按照本页来求：</a:t>
                </a:r>
                <a:endParaRPr lang="en-US" altLang="zh-CN" sz="2400" dirty="0" smtClean="0">
                  <a:solidFill>
                    <a:prstClr val="black"/>
                  </a:solidFill>
                </a:endParaRPr>
              </a:p>
              <a:p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r>
                  <a:rPr lang="zh-CN" altLang="en-US" sz="2400" dirty="0" smtClean="0"/>
                  <a:t>根据</a:t>
                </a:r>
                <a:r>
                  <a:rPr lang="zh-CN" altLang="en-US" sz="2400" dirty="0"/>
                  <a:t>上式写成迭代方程，</a:t>
                </a:r>
                <a:r>
                  <a:rPr lang="zh-CN" altLang="en-US" sz="2400" dirty="0" smtClean="0"/>
                  <a:t>进行牛顿迭代</a:t>
                </a:r>
                <a:r>
                  <a:rPr lang="zh-CN" altLang="en-US" sz="2400" dirty="0"/>
                  <a:t>：</a:t>
                </a:r>
                <a:endParaRPr lang="en-US" altLang="zh-CN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lvl="0"/>
                <a:endParaRPr lang="en-US" altLang="zh-CN" sz="2400" dirty="0" smtClean="0">
                  <a:solidFill>
                    <a:prstClr val="black"/>
                  </a:solidFill>
                </a:endParaRPr>
              </a:p>
              <a:p>
                <a:pPr lvl="0"/>
                <a:r>
                  <a:rPr lang="zh-CN" altLang="en-US" sz="2400" dirty="0" smtClean="0">
                    <a:solidFill>
                      <a:prstClr val="black"/>
                    </a:solidFill>
                  </a:rPr>
                  <a:t>写出自己选用曲线的</a:t>
                </a:r>
                <a:r>
                  <a:rPr lang="en-US" altLang="zh-CN" sz="2400" dirty="0" smtClean="0">
                    <a:solidFill>
                      <a:prstClr val="black"/>
                    </a:solidFill>
                  </a:rPr>
                  <a:t>Jacobian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（建议不要用数值</a:t>
                </a:r>
                <a:r>
                  <a:rPr lang="en-US" altLang="zh-CN" sz="2400" dirty="0" smtClean="0">
                    <a:solidFill>
                      <a:prstClr val="black"/>
                    </a:solidFill>
                  </a:rPr>
                  <a:t>Jacobian</a:t>
                </a:r>
                <a:r>
                  <a:rPr lang="zh-CN" altLang="en-US" sz="2400" dirty="0" smtClean="0">
                    <a:solidFill>
                      <a:prstClr val="black"/>
                    </a:solidFill>
                  </a:rPr>
                  <a:t>）：</a:t>
                </a:r>
                <a:endParaRPr lang="en-US" altLang="zh-CN" sz="2400" dirty="0" smtClean="0">
                  <a:solidFill>
                    <a:prstClr val="black"/>
                  </a:solidFill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800" dirty="0" smtClean="0">
                  <a:solidFill>
                    <a:prstClr val="black"/>
                  </a:solidFill>
                </a:endParaRPr>
              </a:p>
              <a:p>
                <a:pPr lvl="0"/>
                <a:endParaRPr lang="en-US" altLang="zh-CN" sz="1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63" t="-1617" r="-3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7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</a:t>
            </a:r>
            <a:r>
              <a:rPr lang="zh-CN" altLang="en-US" dirty="0" smtClean="0"/>
              <a:t>面求交（参数曲面，</a:t>
            </a:r>
            <a:r>
              <a:rPr lang="en-US" altLang="zh-CN" dirty="0" smtClean="0"/>
              <a:t>P107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2"/>
                <a:ext cx="8229600" cy="504514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2400" dirty="0" smtClean="0"/>
                  <a:t>迭代的初值：光线和参数曲面四叉树叶子节点的包围盒求交。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迭代终止：步长过小或者超过最大次数。</a:t>
                </a:r>
                <a:endParaRPr lang="en-US" altLang="zh-CN" sz="2400" dirty="0" smtClean="0"/>
              </a:p>
              <a:p>
                <a:pPr lvl="1"/>
                <a:r>
                  <a:rPr lang="zh-CN" altLang="en-US" sz="2000" dirty="0" smtClean="0"/>
                  <a:t>发现</a:t>
                </a:r>
                <a:r>
                  <a:rPr lang="en-US" altLang="zh-CN" sz="2000" dirty="0" smtClean="0"/>
                  <a:t>t, u, v</a:t>
                </a:r>
                <a:r>
                  <a:rPr lang="zh-CN" altLang="en-US" sz="2000" dirty="0" smtClean="0"/>
                  <a:t>越界，不收敛，作差不为</a:t>
                </a:r>
                <a:r>
                  <a:rPr lang="en-US" altLang="zh-CN" sz="2000" dirty="0" smtClean="0"/>
                  <a:t>0</a:t>
                </a:r>
                <a:r>
                  <a:rPr lang="zh-CN" altLang="en-US" sz="2000" dirty="0" smtClean="0"/>
                  <a:t>的情况，表示：求了半天，其实没交点。</a:t>
                </a:r>
                <a:endParaRPr lang="en-US" altLang="zh-CN" sz="2000" dirty="0"/>
              </a:p>
              <a:p>
                <a:pPr marL="457200" lvl="1" indent="0">
                  <a:buNone/>
                </a:pPr>
                <a:endParaRPr lang="en-US" altLang="zh-CN" sz="2000" dirty="0" smtClean="0"/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处的法向：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num>
                                  <m:den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den>
                                </m:f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num>
                                  <m:den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CN" sz="2000" dirty="0" smtClean="0"/>
                  <a:t>  </a:t>
                </a:r>
              </a:p>
              <a:p>
                <a:r>
                  <a:rPr lang="en-US" altLang="zh-CN" sz="2400" dirty="0" smtClean="0"/>
                  <a:t>Bezier</a:t>
                </a:r>
                <a:r>
                  <a:rPr lang="zh-CN" altLang="en-US" sz="2400" dirty="0" smtClean="0"/>
                  <a:t>曲线</a:t>
                </a:r>
                <a:r>
                  <a:rPr lang="en-US" altLang="zh-CN" sz="2400" dirty="0" smtClean="0"/>
                  <a:t>+</a:t>
                </a:r>
                <a:r>
                  <a:rPr lang="zh-CN" altLang="en-US" sz="2400" dirty="0" smtClean="0"/>
                  <a:t>旋转的情形：</a:t>
                </a:r>
                <a:endParaRPr lang="en-US" altLang="zh-CN" sz="2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:endParaRPr lang="en-US" altLang="zh-CN" sz="200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zh-CN" altLang="en-US" sz="2000" dirty="0" smtClean="0">
                    <a:ea typeface="Cambria Math" panose="020405030504060302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/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/>
                  <a:t>构成平面向量的垂直关系。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最后根据求到的交点和法向，形成新的反射、折射光线。</a:t>
                </a:r>
                <a:endParaRPr lang="en-US" altLang="zh-CN" sz="24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2"/>
                <a:ext cx="8229600" cy="5045147"/>
              </a:xfrm>
              <a:blipFill>
                <a:blip r:embed="rId2"/>
                <a:stretch>
                  <a:fillRect l="-963" t="-1693" r="-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7060502" y="5260311"/>
            <a:ext cx="338554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X</a:t>
            </a:r>
            <a:endParaRPr lang="zh-CN" altLang="en-US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47744" y="5316486"/>
            <a:ext cx="338554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Y</a:t>
            </a:r>
            <a:endParaRPr lang="zh-CN" altLang="en-US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443" y="3557607"/>
            <a:ext cx="1819350" cy="1632978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H="1">
            <a:off x="7040443" y="5074912"/>
            <a:ext cx="649586" cy="198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7691017" y="5078063"/>
            <a:ext cx="278778" cy="377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7246996" y="4103135"/>
            <a:ext cx="63795" cy="430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7296624" y="4106581"/>
            <a:ext cx="239957" cy="237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296624" y="3831090"/>
            <a:ext cx="80663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𝝏𝑺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𝝏𝜽</a:t>
            </a:r>
          </a:p>
        </p:txBody>
      </p:sp>
      <p:sp>
        <p:nvSpPr>
          <p:cNvPr id="18" name="矩形 17"/>
          <p:cNvSpPr/>
          <p:nvPr/>
        </p:nvSpPr>
        <p:spPr>
          <a:xfrm>
            <a:off x="7223328" y="4369469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𝝏𝑺</a:t>
            </a:r>
            <a:r>
              <a:rPr lang="en-US" altLang="zh-CN" dirty="0">
                <a:solidFill>
                  <a:srgbClr val="FFC000"/>
                </a:solidFill>
              </a:rPr>
              <a:t>/</a:t>
            </a:r>
            <a:r>
              <a:rPr lang="zh-CN" altLang="en-US" dirty="0">
                <a:solidFill>
                  <a:srgbClr val="FFC000"/>
                </a:solidFill>
              </a:rPr>
              <a:t>𝝏𝒕</a:t>
            </a:r>
          </a:p>
        </p:txBody>
      </p:sp>
    </p:spTree>
    <p:extLst>
      <p:ext uri="{BB962C8B-B14F-4D97-AF65-F5344CB8AC3E}">
        <p14:creationId xmlns:p14="http://schemas.microsoft.com/office/powerpoint/2010/main" val="42323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其他算法选择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21619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Path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Tracing</a:t>
            </a:r>
          </a:p>
          <a:p>
            <a:pPr lvl="1"/>
            <a:r>
              <a:rPr kumimoji="1" lang="en-US" altLang="zh-CN" dirty="0" smtClean="0"/>
              <a:t>Color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Bleeding</a:t>
            </a:r>
          </a:p>
          <a:p>
            <a:pPr lvl="1"/>
            <a:r>
              <a:rPr kumimoji="1" lang="en-US" altLang="zh-CN" dirty="0" smtClean="0"/>
              <a:t>Physically Unbiased</a:t>
            </a:r>
          </a:p>
          <a:p>
            <a:pPr lvl="1"/>
            <a:endParaRPr kumimoji="1" lang="en-US" altLang="zh-CN" dirty="0" smtClean="0"/>
          </a:p>
          <a:p>
            <a:r>
              <a:rPr kumimoji="1" lang="en-US" altLang="zh-CN" dirty="0" smtClean="0"/>
              <a:t>Distributed RT</a:t>
            </a:r>
          </a:p>
          <a:p>
            <a:pPr lvl="1"/>
            <a:r>
              <a:rPr kumimoji="1" lang="en-US" altLang="zh-CN" dirty="0" smtClean="0"/>
              <a:t>AA, Depth, </a:t>
            </a:r>
            <a:r>
              <a:rPr lang="en-US" altLang="zh-CN" dirty="0" smtClean="0"/>
              <a:t>Glossy, Motion Blur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 smtClean="0"/>
              <a:t>Photon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Mapping</a:t>
            </a:r>
          </a:p>
          <a:p>
            <a:pPr lvl="1"/>
            <a:r>
              <a:rPr kumimoji="1" lang="en-US" altLang="zh-CN" dirty="0" smtClean="0"/>
              <a:t>Caustics</a:t>
            </a:r>
          </a:p>
          <a:p>
            <a:pPr lvl="1"/>
            <a:r>
              <a:rPr kumimoji="1" lang="en-US" altLang="zh-CN" dirty="0" smtClean="0"/>
              <a:t>Sometimes blocky artifacts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558" y="1600200"/>
            <a:ext cx="1689033" cy="18886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774" y="3671408"/>
            <a:ext cx="3600848" cy="7557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543" y="4811095"/>
            <a:ext cx="2484944" cy="187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2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附加项、作业要求及评分细则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62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要求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按时完成，可查阅开源资料和往届文档，不允许裸抄</a:t>
            </a:r>
            <a:endParaRPr lang="en-US" altLang="zh-CN" sz="2400" dirty="0" smtClean="0"/>
          </a:p>
          <a:p>
            <a:r>
              <a:rPr lang="en-US" altLang="zh-CN" sz="2400" dirty="0" smtClean="0"/>
              <a:t>CPU</a:t>
            </a:r>
            <a:r>
              <a:rPr lang="zh-CN" altLang="en-US" sz="2400" dirty="0" smtClean="0"/>
              <a:t>上实现（</a:t>
            </a:r>
            <a:r>
              <a:rPr lang="en-US" altLang="zh-CN" sz="2400" dirty="0" smtClean="0"/>
              <a:t>GPU</a:t>
            </a:r>
            <a:r>
              <a:rPr lang="zh-CN" altLang="en-US" sz="2400" dirty="0" smtClean="0"/>
              <a:t>可作为额外加分）</a:t>
            </a:r>
            <a:endParaRPr lang="en-US" altLang="zh-CN" sz="2400" dirty="0" smtClean="0"/>
          </a:p>
          <a:p>
            <a:r>
              <a:rPr lang="zh-CN" altLang="en-US" sz="2400" dirty="0" smtClean="0"/>
              <a:t>至少实现光线跟踪（反射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折射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阴影）</a:t>
            </a:r>
            <a:endParaRPr lang="en-US" altLang="zh-CN" sz="2400" dirty="0" smtClean="0"/>
          </a:p>
          <a:p>
            <a:r>
              <a:rPr lang="zh-CN" altLang="en-US" sz="2400" dirty="0" smtClean="0"/>
              <a:t>图片需要大于</a:t>
            </a:r>
            <a:r>
              <a:rPr lang="en-US" altLang="zh-CN" sz="2400" dirty="0" smtClean="0"/>
              <a:t>480P 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640x480</a:t>
            </a:r>
            <a:r>
              <a:rPr lang="zh-CN" altLang="en-US" sz="2400" dirty="0" smtClean="0"/>
              <a:t>），建议使用无损</a:t>
            </a:r>
            <a:r>
              <a:rPr lang="en-US" altLang="zh-CN" sz="2400" dirty="0" err="1" smtClean="0"/>
              <a:t>png</a:t>
            </a:r>
            <a:r>
              <a:rPr lang="zh-CN" altLang="en-US" sz="2400" dirty="0" smtClean="0"/>
              <a:t>等格式进行存储。</a:t>
            </a:r>
            <a:endParaRPr lang="en-US" altLang="zh-CN" sz="2400" dirty="0" smtClean="0"/>
          </a:p>
          <a:p>
            <a:pPr lvl="1"/>
            <a:r>
              <a:rPr lang="zh-CN" altLang="en-US" sz="1800" dirty="0" smtClean="0"/>
              <a:t>不建议在多张图上分别实现多个效果</a:t>
            </a:r>
            <a:endParaRPr lang="en-US" altLang="zh-CN" sz="1800" dirty="0"/>
          </a:p>
          <a:p>
            <a:r>
              <a:rPr lang="zh-CN" altLang="en-US" sz="2400" dirty="0" smtClean="0"/>
              <a:t>严禁使用</a:t>
            </a:r>
            <a:r>
              <a:rPr lang="en-US" altLang="zh-CN" sz="2400" dirty="0" err="1" smtClean="0"/>
              <a:t>PhotoShop</a:t>
            </a:r>
            <a:r>
              <a:rPr lang="zh-CN" altLang="en-US" sz="2400" dirty="0" smtClean="0"/>
              <a:t>及其他画图工具进行后处理。</a:t>
            </a:r>
            <a:endParaRPr lang="en-US" altLang="zh-CN" sz="2400" dirty="0" smtClean="0"/>
          </a:p>
          <a:p>
            <a:r>
              <a:rPr lang="zh-CN" altLang="en-US" sz="2400" dirty="0" smtClean="0"/>
              <a:t>不要在最终结果上疯狂注释。</a:t>
            </a:r>
            <a:endParaRPr lang="en-US" altLang="zh-CN" sz="2400" dirty="0" smtClean="0"/>
          </a:p>
          <a:p>
            <a:r>
              <a:rPr lang="zh-CN" altLang="en-US" sz="2400" dirty="0" smtClean="0"/>
              <a:t>不要构造难以辨认的场景。</a:t>
            </a:r>
            <a:endParaRPr lang="en-US" altLang="zh-CN" sz="2400" dirty="0" smtClean="0"/>
          </a:p>
          <a:p>
            <a:pPr lvl="1"/>
            <a:r>
              <a:rPr lang="zh-CN" altLang="en-US" sz="1800" dirty="0" smtClean="0"/>
              <a:t>例如使用纹理贴图贴一张光线跟踪结果。</a:t>
            </a:r>
            <a:endParaRPr lang="en-US" altLang="zh-CN" sz="18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575" y="4498914"/>
            <a:ext cx="2981407" cy="21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1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区分项总述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算法选型（</a:t>
            </a:r>
            <a:r>
              <a:rPr lang="en-US" altLang="zh-CN" sz="2400" dirty="0" smtClean="0"/>
              <a:t>RT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PT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PM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PPM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求交加速（包围盒、层次包围盒、</a:t>
            </a:r>
            <a:r>
              <a:rPr lang="en-US" altLang="zh-CN" sz="2400" dirty="0" err="1" smtClean="0"/>
              <a:t>kd</a:t>
            </a:r>
            <a:r>
              <a:rPr lang="en-US" altLang="zh-CN" sz="2400" dirty="0" smtClean="0"/>
              <a:t>-tree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octree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r>
              <a:rPr lang="zh-CN" altLang="en-US" sz="2400" dirty="0" smtClean="0"/>
              <a:t>抗锯齿（边缘超采样、</a:t>
            </a:r>
            <a:r>
              <a:rPr lang="en-US" altLang="zh-CN" sz="2400" dirty="0" smtClean="0"/>
              <a:t>DRT</a:t>
            </a:r>
            <a:r>
              <a:rPr lang="zh-CN" altLang="en-US" sz="2400" dirty="0" smtClean="0"/>
              <a:t>等方法，主要针对模型边缘）</a:t>
            </a:r>
            <a:endParaRPr lang="en-US" altLang="zh-CN" sz="2400" dirty="0" smtClean="0"/>
          </a:p>
          <a:p>
            <a:r>
              <a:rPr lang="zh-CN" altLang="en-US" sz="2400" dirty="0" smtClean="0"/>
              <a:t>景深（</a:t>
            </a:r>
            <a:r>
              <a:rPr lang="en-US" altLang="zh-CN" sz="2400" dirty="0" smtClean="0"/>
              <a:t>Adaptive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Blur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DRT</a:t>
            </a:r>
            <a:r>
              <a:rPr lang="zh-CN" altLang="en-US" sz="2400" dirty="0" smtClean="0"/>
              <a:t>等方法，模拟相机焦距）</a:t>
            </a:r>
            <a:endParaRPr lang="en-US" altLang="zh-CN" sz="2400" dirty="0" smtClean="0"/>
          </a:p>
          <a:p>
            <a:r>
              <a:rPr lang="zh-CN" altLang="en-US" sz="2400" dirty="0"/>
              <a:t>软</a:t>
            </a:r>
            <a:r>
              <a:rPr lang="zh-CN" altLang="en-US" sz="2400" dirty="0" smtClean="0"/>
              <a:t>阴影（面光源采样）</a:t>
            </a:r>
            <a:endParaRPr lang="en-US" altLang="zh-CN" sz="2400" dirty="0" smtClean="0"/>
          </a:p>
          <a:p>
            <a:r>
              <a:rPr lang="zh-CN" altLang="en-US" sz="2400" dirty="0"/>
              <a:t>纹理</a:t>
            </a:r>
            <a:r>
              <a:rPr lang="zh-CN" altLang="en-US" sz="2400" dirty="0" smtClean="0"/>
              <a:t>贴图（</a:t>
            </a:r>
            <a:r>
              <a:rPr lang="en-US" altLang="zh-CN" sz="2400" dirty="0" smtClean="0"/>
              <a:t>UV</a:t>
            </a:r>
            <a:r>
              <a:rPr lang="zh-CN" altLang="en-US" sz="2400" dirty="0" smtClean="0"/>
              <a:t>纹理映射、凹凸贴图）</a:t>
            </a:r>
            <a:endParaRPr lang="en-US" altLang="zh-CN" sz="2400" dirty="0" smtClean="0"/>
          </a:p>
          <a:p>
            <a:r>
              <a:rPr lang="zh-CN" altLang="en-US" sz="2400" dirty="0" smtClean="0"/>
              <a:t>复杂网格模型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场景（网格读写、求交加速、法向插值等）</a:t>
            </a:r>
            <a:endParaRPr lang="en-US" altLang="zh-CN" sz="2400" dirty="0"/>
          </a:p>
          <a:p>
            <a:r>
              <a:rPr lang="zh-CN" altLang="en-US" sz="2400" dirty="0" smtClean="0"/>
              <a:t>其他（体积光等）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736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算法选型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仅需实现一种渲染法。</a:t>
            </a:r>
            <a:endParaRPr lang="en-US" altLang="zh-CN" sz="1800" dirty="0" smtClean="0"/>
          </a:p>
          <a:p>
            <a:pPr lvl="1"/>
            <a:r>
              <a:rPr lang="zh-CN" altLang="en-US" sz="2000" dirty="0" smtClean="0"/>
              <a:t>算法难度和运算量逐步提高。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如果选择了较新的算法，应该体现出比老算法强在哪里。</a:t>
            </a:r>
            <a:endParaRPr lang="en-US" altLang="zh-CN" sz="2000" dirty="0" smtClean="0"/>
          </a:p>
          <a:p>
            <a:pPr lvl="2"/>
            <a:r>
              <a:rPr lang="zh-CN" altLang="en-US" sz="1800" dirty="0" smtClean="0"/>
              <a:t>做</a:t>
            </a:r>
            <a:r>
              <a:rPr lang="en-US" altLang="zh-CN" sz="1800" dirty="0" smtClean="0"/>
              <a:t>Path Tracing</a:t>
            </a:r>
            <a:r>
              <a:rPr lang="zh-CN" altLang="en-US" sz="1800" dirty="0" smtClean="0"/>
              <a:t>： 漫反射，特殊材质下的</a:t>
            </a:r>
            <a:r>
              <a:rPr lang="en-US" altLang="zh-CN" sz="1800" dirty="0" smtClean="0"/>
              <a:t>Color Bleeding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做</a:t>
            </a:r>
            <a:r>
              <a:rPr lang="en-US" altLang="zh-CN" sz="1800" dirty="0" smtClean="0"/>
              <a:t>Photon mapping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Caustics – </a:t>
            </a:r>
            <a:r>
              <a:rPr lang="zh-CN" altLang="en-US" sz="1800" dirty="0" smtClean="0"/>
              <a:t>由反射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透射引起的漫反射。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做</a:t>
            </a:r>
            <a:r>
              <a:rPr lang="en-US" altLang="zh-CN" sz="1800" dirty="0"/>
              <a:t>Progressive Photon mapping </a:t>
            </a:r>
            <a:r>
              <a:rPr lang="zh-CN" altLang="en-US" sz="1800" dirty="0" smtClean="0"/>
              <a:t>：高精准度。</a:t>
            </a:r>
            <a:endParaRPr lang="en-US" altLang="zh-CN" sz="18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034" y="4032539"/>
            <a:ext cx="3038095" cy="2276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735" y="4032539"/>
            <a:ext cx="3268610" cy="2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2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时间代价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最终评分主要看效果，做的加速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包围盒、包围球、</a:t>
            </a:r>
            <a:r>
              <a:rPr lang="en-US" altLang="zh-CN" sz="2400" dirty="0" smtClean="0"/>
              <a:t>Octree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Kd</a:t>
            </a:r>
            <a:r>
              <a:rPr lang="en-US" altLang="zh-CN" sz="2400" dirty="0" smtClean="0"/>
              <a:t>-tree)</a:t>
            </a:r>
            <a:r>
              <a:rPr lang="zh-CN" altLang="en-US" sz="2400" dirty="0" smtClean="0"/>
              <a:t>请在报告中注明。</a:t>
            </a:r>
            <a:endParaRPr lang="en-US" altLang="zh-CN" sz="2400" dirty="0" smtClean="0"/>
          </a:p>
          <a:p>
            <a:r>
              <a:rPr lang="zh-CN" altLang="en-US" sz="2400" dirty="0" smtClean="0"/>
              <a:t>可以使用</a:t>
            </a:r>
            <a:r>
              <a:rPr lang="en-US" altLang="zh-CN" sz="2400" dirty="0" err="1" smtClean="0"/>
              <a:t>OpenMP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OpenACC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CUDA</a:t>
            </a:r>
            <a:r>
              <a:rPr lang="zh-CN" altLang="en-US" sz="2400" dirty="0" smtClean="0"/>
              <a:t>等做性能加速，分值小于算法加速。</a:t>
            </a:r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参数曲面（尤其是高次）和复杂网格求交的时间代价比一般曲面要高很多，完成作业时注意留足渲染时间。</a:t>
            </a:r>
            <a:endParaRPr lang="en-US" altLang="zh-CN" sz="2400" dirty="0" smtClean="0"/>
          </a:p>
          <a:p>
            <a:r>
              <a:rPr lang="zh-CN" altLang="en-US" sz="2400" dirty="0" smtClean="0"/>
              <a:t>多项附加功能会导致渲染时间乘法式叠加，夜里挂程序请保护计算机的安全。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89083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景深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457200" y="164092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景深三要素：光圈、焦距、物距</a:t>
            </a:r>
            <a:endParaRPr lang="zh-CN" altLang="en-US" dirty="0"/>
          </a:p>
        </p:txBody>
      </p:sp>
      <p:pic>
        <p:nvPicPr>
          <p:cNvPr id="11" name="Picture 2" descr="http://pic4.zhimg.com/51adfe8c921012131c0364236310553b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07" y="2731629"/>
            <a:ext cx="445770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pic4.zhimg.com/86f8eb7b913b7e77d6815b5ae71bc51b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680147"/>
            <a:ext cx="44577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pic1.zhimg.com/221e2dda0a6ce9e4f55308c4e259193c_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881052"/>
            <a:ext cx="174307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://pic2.zhimg.com/8d3acdf306dea544e5a0c3c925c6d181_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00" y="4680147"/>
            <a:ext cx="2056057" cy="147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62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课程考核（</a:t>
            </a:r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2019.</a:t>
            </a: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春）</a:t>
            </a:r>
            <a:endParaRPr lang="zh-CN" altLang="en-US" dirty="0"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光栅图形学作业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					10’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Deadline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：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4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月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7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日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endParaRPr lang="en-US" altLang="zh-CN" dirty="0" smtClean="0"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参数曲线</a:t>
            </a:r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/</a:t>
            </a: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曲面的三维造形与渲染</a:t>
            </a:r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		60’</a:t>
            </a:r>
          </a:p>
          <a:p>
            <a:pPr lvl="1"/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Deadline</a:t>
            </a: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：第</a:t>
            </a:r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18</a:t>
            </a: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周周末 </a:t>
            </a:r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6</a:t>
            </a: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月</a:t>
            </a:r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30</a:t>
            </a: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日</a:t>
            </a:r>
            <a:endParaRPr lang="en-US" altLang="zh-CN" dirty="0" smtClean="0">
              <a:latin typeface="DengXian" charset="-122"/>
              <a:ea typeface="DengXian" charset="-122"/>
              <a:cs typeface="DengXian" charset="-122"/>
            </a:endParaRPr>
          </a:p>
          <a:p>
            <a:endParaRPr lang="en-US" altLang="zh-CN" dirty="0" smtClean="0"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数字几何处理作业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					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3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0’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Deadline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：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第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18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周周末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6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月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30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日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951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景深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</a:t>
            </a:r>
            <a:r>
              <a:rPr lang="en-US" altLang="zh-CN" dirty="0"/>
              <a:t>42</a:t>
            </a:r>
            <a:r>
              <a:rPr lang="zh-CN" altLang="en-US" dirty="0"/>
              <a:t>，</a:t>
            </a:r>
            <a:r>
              <a:rPr lang="zh-CN" altLang="en-US" dirty="0" smtClean="0"/>
              <a:t>王赢绪，</a:t>
            </a:r>
            <a:r>
              <a:rPr lang="en-US" altLang="zh-CN" dirty="0" smtClean="0"/>
              <a:t>Path Tracing</a:t>
            </a:r>
            <a:r>
              <a:rPr lang="zh-CN" altLang="en-US" dirty="0" smtClean="0"/>
              <a:t>带景深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218" y="2220493"/>
            <a:ext cx="5207563" cy="390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 </a:t>
            </a:r>
            <a:r>
              <a:rPr lang="zh-CN" altLang="en-US" dirty="0" smtClean="0"/>
              <a:t>纹理映射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与参数曲面求交时，</a:t>
            </a:r>
            <a:r>
              <a:rPr lang="en-US" altLang="zh-CN" sz="2400" dirty="0" smtClean="0"/>
              <a:t>UV</a:t>
            </a:r>
            <a:r>
              <a:rPr lang="zh-CN" altLang="en-US" sz="2400" dirty="0" smtClean="0"/>
              <a:t>纹理坐标和求出来的参数值完美对应。</a:t>
            </a:r>
            <a:endParaRPr lang="en-US" altLang="zh-CN" sz="2400" dirty="0" smtClean="0"/>
          </a:p>
          <a:p>
            <a:r>
              <a:rPr lang="zh-CN" altLang="en-US" sz="2400" dirty="0" smtClean="0"/>
              <a:t>一般的面片，也可以将求交结果转化为参数坐标后读出需要取的纹理颜色值。</a:t>
            </a:r>
            <a:endParaRPr lang="zh-CN" altLang="en-US" sz="2400" dirty="0"/>
          </a:p>
        </p:txBody>
      </p:sp>
      <p:pic>
        <p:nvPicPr>
          <p:cNvPr id="4" name="Picture 12" descr="https://upload.wikimedia.org/wikipedia/commons/thumb/b/bf/B%C3%A9zier_surface_example.svg/410px-B%C3%A9zier_surface_exampl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593" y="3458386"/>
            <a:ext cx="3078799" cy="247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s0.bdstatic.com/70cFvHSh_Q1YnxGkpoWK1HF6hhy/it/u=1757950531,3476779677&amp;fm=23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10" y="326866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/>
          <p:cNvCxnSpPr/>
          <p:nvPr/>
        </p:nvCxnSpPr>
        <p:spPr>
          <a:xfrm>
            <a:off x="591510" y="3268665"/>
            <a:ext cx="41506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591510" y="3268665"/>
            <a:ext cx="0" cy="31215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418568" y="328557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17861" y="609388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7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 </a:t>
            </a:r>
            <a:r>
              <a:rPr lang="zh-CN" altLang="en-US" dirty="0" smtClean="0"/>
              <a:t>复杂网格</a:t>
            </a:r>
            <a:r>
              <a:rPr lang="en-US" altLang="zh-CN" dirty="0" smtClean="0"/>
              <a:t>/</a:t>
            </a:r>
            <a:r>
              <a:rPr lang="zh-CN" altLang="en-US" dirty="0" smtClean="0"/>
              <a:t>场景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建议做</a:t>
            </a:r>
            <a:r>
              <a:rPr lang="en-US" altLang="zh-CN" sz="2400" dirty="0" smtClean="0"/>
              <a:t>1~2</a:t>
            </a:r>
            <a:r>
              <a:rPr lang="zh-CN" altLang="en-US" sz="2400" dirty="0" smtClean="0"/>
              <a:t>个参数曲面或复杂网格模型即可。</a:t>
            </a:r>
            <a:endParaRPr lang="zh-CN" altLang="en-US" sz="2400" dirty="0"/>
          </a:p>
        </p:txBody>
      </p:sp>
      <p:pic>
        <p:nvPicPr>
          <p:cNvPr id="4" name="Picture 1" descr="C:\Users\Token\Documents\Visual Studio 2012\Projects\RayTracing\RayTracing\conference.bmp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520088"/>
            <a:ext cx="6408712" cy="3497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818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X. </a:t>
            </a:r>
            <a:r>
              <a:rPr lang="zh-CN" altLang="en-US" dirty="0" smtClean="0"/>
              <a:t>体积光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</a:t>
            </a:r>
            <a:r>
              <a:rPr lang="en-US" altLang="zh-CN" dirty="0"/>
              <a:t>42</a:t>
            </a:r>
            <a:r>
              <a:rPr lang="zh-CN" altLang="en-US" dirty="0"/>
              <a:t>，方</a:t>
            </a:r>
            <a:r>
              <a:rPr lang="zh-CN" altLang="en-US" dirty="0" smtClean="0"/>
              <a:t>燠，纹理与体积光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08" y="2132704"/>
            <a:ext cx="4548983" cy="454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2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最终提交和验收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Result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一张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多张渲染好的图片</a:t>
            </a:r>
            <a:endParaRPr lang="en-US" altLang="zh-CN" sz="2400" dirty="0" smtClean="0"/>
          </a:p>
          <a:p>
            <a:r>
              <a:rPr lang="en-US" altLang="zh-CN" sz="2400" dirty="0" smtClean="0"/>
              <a:t>Code</a:t>
            </a:r>
          </a:p>
          <a:p>
            <a:r>
              <a:rPr lang="en-US" altLang="zh-CN" sz="2400" dirty="0" smtClean="0"/>
              <a:t>Report</a:t>
            </a:r>
          </a:p>
          <a:p>
            <a:pPr lvl="1"/>
            <a:r>
              <a:rPr lang="zh-CN" altLang="en-US" sz="1800" dirty="0" smtClean="0"/>
              <a:t>简述实现的绘制算法，和附加功能。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附上每一个得分点的对应代码段，方便查验。</a:t>
            </a:r>
            <a:endParaRPr lang="en-US" altLang="zh-CN" sz="18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第</a:t>
            </a:r>
            <a:r>
              <a:rPr lang="en-US" altLang="zh-CN" sz="2400" dirty="0" smtClean="0"/>
              <a:t>18</a:t>
            </a:r>
            <a:r>
              <a:rPr lang="zh-CN" altLang="en-US" sz="2400" dirty="0" smtClean="0"/>
              <a:t>周工作日进行当面验收，原则上不允许远程验收和推迟。</a:t>
            </a:r>
            <a:endParaRPr lang="en-US" altLang="zh-CN" sz="2400" dirty="0" smtClean="0"/>
          </a:p>
          <a:p>
            <a:pPr lvl="1"/>
            <a:r>
              <a:rPr lang="zh-CN" altLang="en-US" sz="1800" dirty="0" smtClean="0"/>
              <a:t>验收以交流为主，验收时用的图像不作为最终评分标准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之后可以补交最终结果。</a:t>
            </a:r>
            <a:endParaRPr lang="en-US" altLang="zh-CN" sz="1800" dirty="0" smtClean="0"/>
          </a:p>
          <a:p>
            <a:r>
              <a:rPr lang="zh-CN" altLang="en-US" sz="2400" dirty="0" smtClean="0"/>
              <a:t>第</a:t>
            </a:r>
            <a:r>
              <a:rPr lang="en-US" altLang="zh-CN" sz="2400" dirty="0" smtClean="0"/>
              <a:t>18</a:t>
            </a:r>
            <a:r>
              <a:rPr lang="zh-CN" altLang="en-US" sz="2400" dirty="0" smtClean="0"/>
              <a:t>周周日晚上</a:t>
            </a:r>
            <a:r>
              <a:rPr lang="en-US" altLang="zh-CN" sz="2400" dirty="0" smtClean="0"/>
              <a:t>23:59</a:t>
            </a:r>
            <a:r>
              <a:rPr lang="zh-CN" altLang="en-US" sz="2400" dirty="0" smtClean="0"/>
              <a:t>前提交。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3992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7211144" cy="534659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/>
              <a:t>评分细则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1" y="914400"/>
            <a:ext cx="8229600" cy="451945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/>
              <a:t>占总评</a:t>
            </a:r>
            <a:r>
              <a:rPr kumimoji="1" lang="en-US" altLang="zh-CN" sz="1800" dirty="0" smtClean="0"/>
              <a:t>60</a:t>
            </a:r>
            <a:r>
              <a:rPr kumimoji="1" lang="zh-CN" altLang="en-US" sz="1800" dirty="0" smtClean="0"/>
              <a:t>分，按以下算法得出分值后，和全班一起归一化。</a:t>
            </a:r>
            <a:endParaRPr kumimoji="1" lang="en-US" altLang="zh-CN" sz="1800" dirty="0" smtClean="0"/>
          </a:p>
          <a:p>
            <a:endParaRPr kumimoji="1" lang="en-US" altLang="zh-CN" sz="1400" dirty="0"/>
          </a:p>
        </p:txBody>
      </p:sp>
      <p:sp>
        <p:nvSpPr>
          <p:cNvPr id="4" name="矩形 3"/>
          <p:cNvSpPr/>
          <p:nvPr/>
        </p:nvSpPr>
        <p:spPr>
          <a:xfrm>
            <a:off x="3096345" y="1654652"/>
            <a:ext cx="61948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算法选型</a:t>
            </a:r>
            <a:r>
              <a:rPr kumimoji="1" lang="en-US" altLang="zh-CN" dirty="0"/>
              <a:t>: </a:t>
            </a:r>
            <a:r>
              <a:rPr kumimoji="1" lang="zh-CN" altLang="en-US" dirty="0"/>
              <a:t>需要实现对应效果才为有效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参考基准</a:t>
            </a:r>
            <a:r>
              <a:rPr kumimoji="1" lang="en-US" altLang="zh-CN" dirty="0"/>
              <a:t>: RT: 15, PT: 20, PM: 25, PPM: 30.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sym typeface="Wingdings"/>
              </a:rPr>
              <a:t>实现有明显</a:t>
            </a:r>
            <a:r>
              <a:rPr kumimoji="1" lang="en-US" altLang="zh-CN" dirty="0">
                <a:sym typeface="Wingdings"/>
              </a:rPr>
              <a:t>bug</a:t>
            </a:r>
            <a:r>
              <a:rPr kumimoji="1" lang="zh-CN" altLang="en-US" dirty="0">
                <a:sym typeface="Wingdings"/>
              </a:rPr>
              <a:t>的扣分</a:t>
            </a:r>
            <a:endParaRPr kumimoji="1" lang="en-US" altLang="zh-CN" dirty="0">
              <a:sym typeface="Wingdings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实现网格化求</a:t>
            </a:r>
            <a:r>
              <a:rPr kumimoji="1" lang="zh-CN" altLang="en-US" dirty="0" smtClean="0"/>
              <a:t>交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实现参数曲面求</a:t>
            </a:r>
            <a:r>
              <a:rPr kumimoji="1" lang="zh-CN" altLang="en-US" dirty="0" smtClean="0"/>
              <a:t>交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解方程请写出求解过程，其他请写出迭代过程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算法型加速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GPU</a:t>
            </a:r>
            <a:r>
              <a:rPr kumimoji="1" lang="zh-CN" altLang="en-US" dirty="0" smtClean="0"/>
              <a:t>并行加速（</a:t>
            </a:r>
            <a:r>
              <a:rPr kumimoji="1" lang="en-US" altLang="zh-CN" dirty="0" err="1" smtClean="0"/>
              <a:t>OpenMP</a:t>
            </a:r>
            <a:r>
              <a:rPr kumimoji="1" lang="zh-CN" altLang="en-US" dirty="0" smtClean="0"/>
              <a:t>不算）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景深 </a:t>
            </a:r>
            <a:r>
              <a:rPr kumimoji="1" lang="en-US" altLang="zh-CN" dirty="0" smtClean="0"/>
              <a:t>/ </a:t>
            </a:r>
            <a:r>
              <a:rPr kumimoji="1" lang="zh-CN" altLang="en-US" dirty="0" smtClean="0"/>
              <a:t>软阴影 </a:t>
            </a:r>
            <a:r>
              <a:rPr kumimoji="1" lang="en-US" altLang="zh-CN" dirty="0" smtClean="0"/>
              <a:t>/ </a:t>
            </a:r>
            <a:r>
              <a:rPr kumimoji="1" lang="zh-CN" altLang="en-US" dirty="0" smtClean="0"/>
              <a:t>抗锯齿 </a:t>
            </a:r>
            <a:r>
              <a:rPr kumimoji="1" lang="en-US" altLang="zh-CN" dirty="0" smtClean="0"/>
              <a:t>/ </a:t>
            </a:r>
            <a:r>
              <a:rPr kumimoji="1" lang="zh-CN" altLang="en-US" dirty="0" smtClean="0"/>
              <a:t>贴图 </a:t>
            </a:r>
            <a:r>
              <a:rPr kumimoji="1" lang="en-US" altLang="zh-CN" dirty="0" smtClean="0"/>
              <a:t>/ </a:t>
            </a:r>
            <a:r>
              <a:rPr kumimoji="1" lang="zh-CN" altLang="en-US" dirty="0" smtClean="0"/>
              <a:t>凹凸</a:t>
            </a:r>
            <a:r>
              <a:rPr kumimoji="1" lang="zh-CN" altLang="en-US" dirty="0"/>
              <a:t>贴图</a:t>
            </a:r>
            <a:r>
              <a:rPr kumimoji="1" lang="zh-CN" altLang="en-US" dirty="0" smtClean="0"/>
              <a:t>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主观</a:t>
            </a:r>
            <a:r>
              <a:rPr kumimoji="1" lang="zh-CN" altLang="en-US" dirty="0" smtClean="0"/>
              <a:t>分</a:t>
            </a:r>
            <a:r>
              <a:rPr kumimoji="1" lang="en-US" altLang="zh-CN" dirty="0" smtClean="0"/>
              <a:t>: </a:t>
            </a:r>
            <a:r>
              <a:rPr kumimoji="1" lang="zh-CN" altLang="en-US" dirty="0"/>
              <a:t>设计和构图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其他额外效果</a:t>
            </a:r>
            <a:r>
              <a:rPr kumimoji="1" lang="en-US" altLang="zh-CN" dirty="0"/>
              <a:t>: PBR</a:t>
            </a:r>
            <a:r>
              <a:rPr kumimoji="1" lang="zh-CN" altLang="en-US" dirty="0"/>
              <a:t>、体积光、色散、体渲染等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917669" y="1733854"/>
            <a:ext cx="0" cy="45044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903421" y="1654652"/>
            <a:ext cx="61948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smtClean="0"/>
              <a:t>30</a:t>
            </a:r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5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15</a:t>
            </a:r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10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5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10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-10 ~ 10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∞</a:t>
            </a:r>
            <a:endParaRPr kumimoji="1" lang="zh-CN" altLang="en-US" dirty="0"/>
          </a:p>
        </p:txBody>
      </p:sp>
      <p:sp>
        <p:nvSpPr>
          <p:cNvPr id="9" name="左大括号 8"/>
          <p:cNvSpPr/>
          <p:nvPr/>
        </p:nvSpPr>
        <p:spPr>
          <a:xfrm>
            <a:off x="1639613" y="3079531"/>
            <a:ext cx="178676" cy="99848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74237" y="3394106"/>
            <a:ext cx="98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不累加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30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3140968"/>
            <a:ext cx="7211144" cy="1143000"/>
          </a:xfrm>
        </p:spPr>
        <p:txBody>
          <a:bodyPr>
            <a:noAutofit/>
          </a:bodyPr>
          <a:lstStyle/>
          <a:p>
            <a:pPr algn="ctr"/>
            <a:r>
              <a:rPr lang="en-US" altLang="zh-CN" sz="6000" dirty="0"/>
              <a:t>Thank You </a:t>
            </a:r>
            <a:r>
              <a:rPr lang="zh-CN" altLang="en-US" sz="6000" dirty="0"/>
              <a:t>！</a:t>
            </a:r>
            <a:r>
              <a:rPr lang="en-US" altLang="zh-CN" sz="6000" dirty="0"/>
              <a:t/>
            </a:r>
            <a:br>
              <a:rPr lang="en-US" altLang="zh-CN" sz="6000" dirty="0"/>
            </a:br>
            <a:r>
              <a:rPr lang="en-US" altLang="zh-CN" sz="6000" dirty="0"/>
              <a:t>Any Questions?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51089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404894"/>
            <a:ext cx="7772400" cy="1899642"/>
          </a:xfrm>
        </p:spPr>
        <p:txBody>
          <a:bodyPr>
            <a:normAutofit/>
          </a:bodyPr>
          <a:lstStyle/>
          <a:p>
            <a:r>
              <a:rPr lang="zh-CN" altLang="en-US" sz="4800" dirty="0" smtClean="0">
                <a:latin typeface="DengXian" charset="-122"/>
                <a:ea typeface="DengXian" charset="-122"/>
                <a:cs typeface="DengXian" charset="-122"/>
              </a:rPr>
              <a:t>参数曲线</a:t>
            </a:r>
            <a:r>
              <a:rPr lang="en-US" altLang="zh-CN" sz="4800" dirty="0" smtClean="0">
                <a:latin typeface="DengXian" charset="-122"/>
                <a:ea typeface="DengXian" charset="-122"/>
                <a:cs typeface="DengXian" charset="-122"/>
              </a:rPr>
              <a:t>/</a:t>
            </a:r>
            <a:r>
              <a:rPr lang="zh-CN" altLang="en-US" sz="4800" dirty="0" smtClean="0">
                <a:latin typeface="DengXian" charset="-122"/>
                <a:ea typeface="DengXian" charset="-122"/>
                <a:cs typeface="DengXian" charset="-122"/>
              </a:rPr>
              <a:t>曲面的</a:t>
            </a:r>
            <a:r>
              <a:rPr lang="en-US" altLang="zh-CN" sz="4800" dirty="0" smtClean="0">
                <a:latin typeface="DengXian" charset="-122"/>
                <a:ea typeface="DengXian" charset="-122"/>
                <a:cs typeface="DengXian" charset="-122"/>
              </a:rPr>
              <a:t/>
            </a:r>
            <a:br>
              <a:rPr lang="en-US" altLang="zh-CN" sz="4800" dirty="0" smtClean="0">
                <a:latin typeface="DengXian" charset="-122"/>
                <a:ea typeface="DengXian" charset="-122"/>
                <a:cs typeface="DengXian" charset="-122"/>
              </a:rPr>
            </a:br>
            <a:r>
              <a:rPr lang="zh-CN" altLang="en-US" sz="4800" dirty="0" smtClean="0">
                <a:latin typeface="DengXian" charset="-122"/>
                <a:ea typeface="DengXian" charset="-122"/>
                <a:cs typeface="DengXian" charset="-122"/>
              </a:rPr>
              <a:t>三维造型与渲染</a:t>
            </a:r>
            <a:endParaRPr lang="zh-CN" altLang="en-US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189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主要考核点（步骤）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利用参数曲线</a:t>
            </a:r>
            <a:r>
              <a:rPr lang="en-US" altLang="zh-CN" dirty="0" smtClean="0"/>
              <a:t>/</a:t>
            </a:r>
            <a:r>
              <a:rPr lang="zh-CN" altLang="en-US" dirty="0" smtClean="0"/>
              <a:t>曲面画一个形状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渲染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基本：光线与参数曲线</a:t>
            </a:r>
            <a:r>
              <a:rPr lang="en-US" altLang="zh-CN" dirty="0" smtClean="0"/>
              <a:t>/</a:t>
            </a:r>
            <a:r>
              <a:rPr lang="zh-CN" altLang="en-US" dirty="0" smtClean="0"/>
              <a:t>曲面的求交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其他：光子映射，加速，纹理景深，体积光等等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3801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none" dirty="0" smtClean="0"/>
              <a:t>第一步：绘制</a:t>
            </a:r>
            <a:r>
              <a:rPr lang="zh-CN" altLang="en-US" dirty="0" smtClean="0"/>
              <a:t>造型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97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非均匀有理</a:t>
            </a:r>
            <a:r>
              <a:rPr lang="en-US" altLang="zh-CN" dirty="0" smtClean="0"/>
              <a:t>B</a:t>
            </a:r>
            <a:r>
              <a:rPr lang="zh-CN" altLang="en-US" dirty="0" smtClean="0"/>
              <a:t>样条（</a:t>
            </a:r>
            <a:r>
              <a:rPr lang="en-US" altLang="zh-CN" dirty="0" smtClean="0"/>
              <a:t>NURBS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28" name="Picture 4" descr="https://timgsa.baidu.com/timg?image&amp;quality=80&amp;size=b9999_10000&amp;sec=1553921695622&amp;di=a13ca635cd8f7024a7ffe522af2dfc83&amp;imgtype=0&amp;src=http%3A%2F%2Fwww.86ps.com%2FUpLoadFiles%2FArticle%2F2009-8%2F0809%2F2%2F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1" y="2495867"/>
            <a:ext cx="380047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imgsa.baidu.com/timg?image&amp;quality=80&amp;size=b9999_10000&amp;sec=1553921794910&amp;di=00eaad94b91df9b407a0d64d9c6e37cb&amp;imgtype=0&amp;src=http%3A%2F%2Fwww.guajob.com%2Fueditor%2Fphp%2Fupload%2Fimage%2F20180105%2F151512153685039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495867"/>
            <a:ext cx="4775202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49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2466</TotalTime>
  <Words>2446</Words>
  <Application>Microsoft Office PowerPoint</Application>
  <PresentationFormat>全屏显示(4:3)</PresentationFormat>
  <Paragraphs>469</Paragraphs>
  <Slides>56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9" baseType="lpstr">
      <vt:lpstr>Arial Unicode MS</vt:lpstr>
      <vt:lpstr>Inconsolata</vt:lpstr>
      <vt:lpstr>Monaco</vt:lpstr>
      <vt:lpstr>DengXian</vt:lpstr>
      <vt:lpstr>仿宋</vt:lpstr>
      <vt:lpstr>宋体</vt:lpstr>
      <vt:lpstr>微软雅黑</vt:lpstr>
      <vt:lpstr>Arial</vt:lpstr>
      <vt:lpstr>Calibri</vt:lpstr>
      <vt:lpstr>Cambria Math</vt:lpstr>
      <vt:lpstr>Consolas</vt:lpstr>
      <vt:lpstr>Wingdings</vt:lpstr>
      <vt:lpstr>Office 主题​​</vt:lpstr>
      <vt:lpstr>《计算机图形学基础》  习题课2</vt:lpstr>
      <vt:lpstr>大作业 Proj 2 题目更改</vt:lpstr>
      <vt:lpstr>网格简化</vt:lpstr>
      <vt:lpstr>不同代价函数</vt:lpstr>
      <vt:lpstr>课程考核（2019.春）</vt:lpstr>
      <vt:lpstr>参数曲线/曲面的 三维造型与渲染</vt:lpstr>
      <vt:lpstr>主要考核点（步骤）</vt:lpstr>
      <vt:lpstr>第一步：绘制造型</vt:lpstr>
      <vt:lpstr>非均匀有理B样条（NURBS）</vt:lpstr>
      <vt:lpstr>NURBS 演示</vt:lpstr>
      <vt:lpstr>非均匀有理B样条（NURBS）</vt:lpstr>
      <vt:lpstr>Bézier曲线/曲面</vt:lpstr>
      <vt:lpstr>Bézier曲线/曲面</vt:lpstr>
      <vt:lpstr>Bézier曲线造型的表示</vt:lpstr>
      <vt:lpstr>Bézier曲线求导</vt:lpstr>
      <vt:lpstr>Bézier曲线造型的表示</vt:lpstr>
      <vt:lpstr>矩形域Bézier曲面的表示与求导</vt:lpstr>
      <vt:lpstr>样条曲线/曲面造型举例</vt:lpstr>
      <vt:lpstr>样条曲线/曲面造型举例</vt:lpstr>
      <vt:lpstr>使用Bézier曲线/曲面生成网格</vt:lpstr>
      <vt:lpstr>写文件，查看</vt:lpstr>
      <vt:lpstr>看网格</vt:lpstr>
      <vt:lpstr>第一步的具体要求与总结</vt:lpstr>
      <vt:lpstr>第二步：光线跟踪</vt:lpstr>
      <vt:lpstr>光线跟踪类别</vt:lpstr>
      <vt:lpstr>光线追踪</vt:lpstr>
      <vt:lpstr>PowerPoint 演示文稿</vt:lpstr>
      <vt:lpstr>PowerPoint 演示文稿</vt:lpstr>
      <vt:lpstr>PowerPoint 演示文稿</vt:lpstr>
      <vt:lpstr>PowerPoint 演示文稿</vt:lpstr>
      <vt:lpstr>经典的光线跟踪算法(单点光源)</vt:lpstr>
      <vt:lpstr>光线追踪的局部光强计算</vt:lpstr>
      <vt:lpstr>算法中需要实现的模块</vt:lpstr>
      <vt:lpstr>物体 / 场景</vt:lpstr>
      <vt:lpstr>变换矩阵 T</vt:lpstr>
      <vt:lpstr>变换矩阵乘坐标</vt:lpstr>
      <vt:lpstr>三维空间中的旋转</vt:lpstr>
      <vt:lpstr>产生光线(Ray Casting)</vt:lpstr>
      <vt:lpstr>线面求交（基本）</vt:lpstr>
      <vt:lpstr>线面求交（参数曲面，P107）</vt:lpstr>
      <vt:lpstr>线面求交（参数曲面）</vt:lpstr>
      <vt:lpstr>线面求交（参数曲面，P107）</vt:lpstr>
      <vt:lpstr>其他算法选择</vt:lpstr>
      <vt:lpstr>附加项、作业要求及评分细则</vt:lpstr>
      <vt:lpstr>要求</vt:lpstr>
      <vt:lpstr>区分项总述</vt:lpstr>
      <vt:lpstr>1. 算法选型</vt:lpstr>
      <vt:lpstr>2. 时间代价</vt:lpstr>
      <vt:lpstr>3. 景深</vt:lpstr>
      <vt:lpstr>3. 景深</vt:lpstr>
      <vt:lpstr>4. 纹理映射</vt:lpstr>
      <vt:lpstr>5. 复杂网格/场景</vt:lpstr>
      <vt:lpstr>X. 体积光</vt:lpstr>
      <vt:lpstr>最终提交和验收</vt:lpstr>
      <vt:lpstr>评分细则</vt:lpstr>
      <vt:lpstr>Thank You ！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《计算机图形学基础》  习题课</dc:title>
  <dc:creator>James Huang</dc:creator>
  <cp:lastModifiedBy>Huang Jiahui</cp:lastModifiedBy>
  <cp:revision>225</cp:revision>
  <dcterms:created xsi:type="dcterms:W3CDTF">2016-03-05T08:15:29Z</dcterms:created>
  <dcterms:modified xsi:type="dcterms:W3CDTF">2019-03-30T16:20:19Z</dcterms:modified>
</cp:coreProperties>
</file>